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776" r:id="rId3"/>
    <p:sldMasterId id="2147483789" r:id="rId4"/>
    <p:sldMasterId id="2147484005" r:id="rId5"/>
    <p:sldMasterId id="2147484056" r:id="rId6"/>
    <p:sldMasterId id="2147484128" r:id="rId7"/>
    <p:sldMasterId id="2147484140" r:id="rId8"/>
  </p:sldMasterIdLst>
  <p:notesMasterIdLst>
    <p:notesMasterId r:id="rId47"/>
  </p:notesMasterIdLst>
  <p:sldIdLst>
    <p:sldId id="256" r:id="rId9"/>
    <p:sldId id="1711" r:id="rId10"/>
    <p:sldId id="1712" r:id="rId11"/>
    <p:sldId id="2401" r:id="rId12"/>
    <p:sldId id="2373" r:id="rId13"/>
    <p:sldId id="2200" r:id="rId14"/>
    <p:sldId id="1797" r:id="rId15"/>
    <p:sldId id="2151" r:id="rId16"/>
    <p:sldId id="1295" r:id="rId17"/>
    <p:sldId id="1541" r:id="rId18"/>
    <p:sldId id="2537" r:id="rId19"/>
    <p:sldId id="2538" r:id="rId20"/>
    <p:sldId id="2539" r:id="rId21"/>
    <p:sldId id="1716" r:id="rId22"/>
    <p:sldId id="1710" r:id="rId23"/>
    <p:sldId id="1720" r:id="rId24"/>
    <p:sldId id="1718" r:id="rId25"/>
    <p:sldId id="2850" r:id="rId26"/>
    <p:sldId id="2546" r:id="rId27"/>
    <p:sldId id="1723" r:id="rId28"/>
    <p:sldId id="1668" r:id="rId29"/>
    <p:sldId id="2305" r:id="rId30"/>
    <p:sldId id="1778" r:id="rId31"/>
    <p:sldId id="2544" r:id="rId32"/>
    <p:sldId id="2548" r:id="rId33"/>
    <p:sldId id="2549" r:id="rId34"/>
    <p:sldId id="2844" r:id="rId35"/>
    <p:sldId id="2777" r:id="rId36"/>
    <p:sldId id="2737" r:id="rId37"/>
    <p:sldId id="2738" r:id="rId38"/>
    <p:sldId id="2739" r:id="rId39"/>
    <p:sldId id="2740" r:id="rId40"/>
    <p:sldId id="2741" r:id="rId41"/>
    <p:sldId id="2220" r:id="rId42"/>
    <p:sldId id="2745" r:id="rId43"/>
    <p:sldId id="2406" r:id="rId44"/>
    <p:sldId id="2407" r:id="rId45"/>
    <p:sldId id="1734" r:id="rId46"/>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1DA"/>
    <a:srgbClr val="D7D7D7"/>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4" y="96"/>
      </p:cViewPr>
      <p:guideLst/>
    </p:cSldViewPr>
  </p:slideViewPr>
  <p:notesTextViewPr>
    <p:cViewPr>
      <p:scale>
        <a:sx n="3" d="2"/>
        <a:sy n="3" d="2"/>
      </p:scale>
      <p:origin x="0" y="0"/>
    </p:cViewPr>
  </p:notesTextViewPr>
  <p:sorterViewPr>
    <p:cViewPr varScale="1">
      <p:scale>
        <a:sx n="100" d="100"/>
        <a:sy n="100" d="100"/>
      </p:scale>
      <p:origin x="0" y="-27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3ABC924-1714-4B75-9B62-1EFA40E73225}" type="datetimeFigureOut">
              <a:rPr lang="de-DE" smtClean="0"/>
              <a:t>01.07.2023</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DDCCA20-EA7F-47F5-8FCB-0E0DDDEF059F}" type="slidenum">
              <a:rPr lang="de-DE" smtClean="0"/>
              <a:t>‹Nr.›</a:t>
            </a:fld>
            <a:endParaRPr lang="de-DE"/>
          </a:p>
        </p:txBody>
      </p:sp>
    </p:spTree>
    <p:extLst>
      <p:ext uri="{BB962C8B-B14F-4D97-AF65-F5344CB8AC3E}">
        <p14:creationId xmlns:p14="http://schemas.microsoft.com/office/powerpoint/2010/main" val="102094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Folienbildplatzhalter 1"/>
          <p:cNvSpPr>
            <a:spLocks noGrp="1" noRot="1" noChangeAspect="1" noTextEdit="1"/>
          </p:cNvSpPr>
          <p:nvPr>
            <p:ph type="sldImg"/>
          </p:nvPr>
        </p:nvSpPr>
        <p:spPr>
          <a:ln/>
        </p:spPr>
      </p:sp>
      <p:sp>
        <p:nvSpPr>
          <p:cNvPr id="538627" name="Notizenplatzhalter 2"/>
          <p:cNvSpPr>
            <a:spLocks noGrp="1"/>
          </p:cNvSpPr>
          <p:nvPr>
            <p:ph type="body" idx="1"/>
          </p:nvPr>
        </p:nvSpPr>
        <p:spPr>
          <a:noFill/>
        </p:spPr>
        <p:txBody>
          <a:bodyPr/>
          <a:lstStyle/>
          <a:p>
            <a:endParaRPr lang="de-DE" altLang="de-DE" dirty="0">
              <a:latin typeface="Arial" panose="020B0604020202020204" pitchFamily="34" charset="0"/>
            </a:endParaRPr>
          </a:p>
        </p:txBody>
      </p:sp>
      <p:sp>
        <p:nvSpPr>
          <p:cNvPr id="538628" name="Foliennummernplatzhalt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E1D0E8-97F9-4BBD-9F3B-454F754F1121}" type="slidenum">
              <a:rPr lang="de-DE" altLang="de-DE" smtClean="0">
                <a:solidFill>
                  <a:srgbClr val="000000"/>
                </a:solidFill>
              </a:rPr>
              <a:pPr/>
              <a:t>3</a:t>
            </a:fld>
            <a:endParaRPr lang="de-DE" altLang="de-DE">
              <a:solidFill>
                <a:srgbClr val="000000"/>
              </a:solidFill>
            </a:endParaRPr>
          </a:p>
        </p:txBody>
      </p:sp>
    </p:spTree>
    <p:extLst>
      <p:ext uri="{BB962C8B-B14F-4D97-AF65-F5344CB8AC3E}">
        <p14:creationId xmlns:p14="http://schemas.microsoft.com/office/powerpoint/2010/main" val="243204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1A2CE-E395-4406-B94D-ED76BEA593C3}" type="slidenum">
              <a:rPr kumimoji="0" lang="de-DE"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6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75CEF2A-9682-4963-AEC8-766E8044ABB9}" type="datetimeFigureOut">
              <a:rPr lang="de-DE" smtClean="0"/>
              <a:t>01.07.2023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70623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75CEF2A-9682-4963-AEC8-766E8044ABB9}" type="datetimeFigureOut">
              <a:rPr lang="de-DE" smtClean="0"/>
              <a:t>01.07.2023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43876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90858149"/>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09600" y="457201"/>
            <a:ext cx="10972800" cy="739775"/>
          </a:xfrm>
        </p:spPr>
        <p:txBody>
          <a:bodyPr/>
          <a:lstStyle/>
          <a:p>
            <a:r>
              <a:rPr lang="de-DE"/>
              <a:t>Titelmasterformat durch Klicken bearbeiten</a:t>
            </a:r>
          </a:p>
        </p:txBody>
      </p:sp>
      <p:sp>
        <p:nvSpPr>
          <p:cNvPr id="3" name="Inhaltsplatzhalter 2"/>
          <p:cNvSpPr>
            <a:spLocks noGrp="1"/>
          </p:cNvSpPr>
          <p:nvPr>
            <p:ph sz="quarter" idx="1"/>
          </p:nvPr>
        </p:nvSpPr>
        <p:spPr>
          <a:xfrm>
            <a:off x="609600" y="1484313"/>
            <a:ext cx="5384800" cy="23352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97600" y="1484313"/>
            <a:ext cx="5384800" cy="23352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09600" y="3971925"/>
            <a:ext cx="5384800" cy="233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6197600" y="3971925"/>
            <a:ext cx="5384800" cy="233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5423663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75CEF2A-9682-4963-AEC8-766E8044ABB9}" type="datetimeFigureOut">
              <a:rPr lang="de-DE" smtClean="0"/>
              <a:t>01.07.2023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970245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E29921E8-C5B5-45DB-853E-0DBE9295F49D}"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BF805280-E262-426F-BE95-4E7E0E8137A7}" type="slidenum">
              <a:rPr lang="de-DE"/>
              <a:pPr>
                <a:defRPr/>
              </a:pPr>
              <a:t>‹Nr.›</a:t>
            </a:fld>
            <a:endParaRPr lang="de-DE"/>
          </a:p>
        </p:txBody>
      </p:sp>
    </p:spTree>
    <p:extLst>
      <p:ext uri="{BB962C8B-B14F-4D97-AF65-F5344CB8AC3E}">
        <p14:creationId xmlns:p14="http://schemas.microsoft.com/office/powerpoint/2010/main" val="233642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78ED691D-5DAC-4ADC-86C2-ADB8DE53C5DF}"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AF8FE4B5-3626-4033-B513-3C9A893EC7A4}" type="slidenum">
              <a:rPr lang="de-DE"/>
              <a:pPr>
                <a:defRPr/>
              </a:pPr>
              <a:t>‹Nr.›</a:t>
            </a:fld>
            <a:endParaRPr lang="de-DE"/>
          </a:p>
        </p:txBody>
      </p:sp>
    </p:spTree>
    <p:extLst>
      <p:ext uri="{BB962C8B-B14F-4D97-AF65-F5344CB8AC3E}">
        <p14:creationId xmlns:p14="http://schemas.microsoft.com/office/powerpoint/2010/main" val="2604544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3EB57992-237A-494F-ABE6-8A4C35761464}"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9DFD7E05-25BA-4554-8EB9-0D5F8B793D7F}" type="slidenum">
              <a:rPr lang="de-DE"/>
              <a:pPr>
                <a:defRPr/>
              </a:pPr>
              <a:t>‹Nr.›</a:t>
            </a:fld>
            <a:endParaRPr lang="de-DE"/>
          </a:p>
        </p:txBody>
      </p:sp>
    </p:spTree>
    <p:extLst>
      <p:ext uri="{BB962C8B-B14F-4D97-AF65-F5344CB8AC3E}">
        <p14:creationId xmlns:p14="http://schemas.microsoft.com/office/powerpoint/2010/main" val="1117577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8E0206AB-6EF2-4A23-B951-A86E2FCA55FF}" type="datetimeFigureOut">
              <a:rPr lang="de-DE"/>
              <a:pPr>
                <a:defRPr/>
              </a:pPr>
              <a:t>01.07.2023</a:t>
            </a:fld>
            <a:endParaRPr lang="de-DE"/>
          </a:p>
        </p:txBody>
      </p:sp>
      <p:sp>
        <p:nvSpPr>
          <p:cNvPr id="6"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80D069D0-CD5A-4124-8EB0-3A40D62FE00D}" type="slidenum">
              <a:rPr lang="de-DE"/>
              <a:pPr>
                <a:defRPr/>
              </a:pPr>
              <a:t>‹Nr.›</a:t>
            </a:fld>
            <a:endParaRPr lang="de-DE"/>
          </a:p>
        </p:txBody>
      </p:sp>
    </p:spTree>
    <p:extLst>
      <p:ext uri="{BB962C8B-B14F-4D97-AF65-F5344CB8AC3E}">
        <p14:creationId xmlns:p14="http://schemas.microsoft.com/office/powerpoint/2010/main" val="3312107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F314E33B-2738-47B5-BBFD-61759EAF351B}" type="datetimeFigureOut">
              <a:rPr lang="de-DE"/>
              <a:pPr>
                <a:defRPr/>
              </a:pPr>
              <a:t>01.07.2023</a:t>
            </a:fld>
            <a:endParaRPr lang="de-DE"/>
          </a:p>
        </p:txBody>
      </p:sp>
      <p:sp>
        <p:nvSpPr>
          <p:cNvPr id="8"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9"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AB90C5D6-D8C3-4DB0-81FD-C0BA61F0517A}" type="slidenum">
              <a:rPr lang="de-DE"/>
              <a:pPr>
                <a:defRPr/>
              </a:pPr>
              <a:t>‹Nr.›</a:t>
            </a:fld>
            <a:endParaRPr lang="de-DE"/>
          </a:p>
        </p:txBody>
      </p:sp>
    </p:spTree>
    <p:extLst>
      <p:ext uri="{BB962C8B-B14F-4D97-AF65-F5344CB8AC3E}">
        <p14:creationId xmlns:p14="http://schemas.microsoft.com/office/powerpoint/2010/main" val="643048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E66CB2F5-E1C8-4724-9E01-CBCF25345F1A}" type="datetimeFigureOut">
              <a:rPr lang="de-DE"/>
              <a:pPr>
                <a:defRPr/>
              </a:pPr>
              <a:t>01.07.2023</a:t>
            </a:fld>
            <a:endParaRPr lang="de-DE"/>
          </a:p>
        </p:txBody>
      </p:sp>
      <p:sp>
        <p:nvSpPr>
          <p:cNvPr id="4"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5"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28787369-FB72-4555-99D5-DBFBBD2E4EE2}" type="slidenum">
              <a:rPr lang="de-DE"/>
              <a:pPr>
                <a:defRPr/>
              </a:pPr>
              <a:t>‹Nr.›</a:t>
            </a:fld>
            <a:endParaRPr lang="de-DE"/>
          </a:p>
        </p:txBody>
      </p:sp>
    </p:spTree>
    <p:extLst>
      <p:ext uri="{BB962C8B-B14F-4D97-AF65-F5344CB8AC3E}">
        <p14:creationId xmlns:p14="http://schemas.microsoft.com/office/powerpoint/2010/main" val="1885090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277350B5-BB48-4B82-AB64-BBE8C4107B9A}" type="datetimeFigureOut">
              <a:rPr lang="de-DE"/>
              <a:pPr>
                <a:defRPr/>
              </a:pPr>
              <a:t>01.07.2023</a:t>
            </a:fld>
            <a:endParaRPr lang="de-DE"/>
          </a:p>
        </p:txBody>
      </p:sp>
      <p:sp>
        <p:nvSpPr>
          <p:cNvPr id="3"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4"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6BFB599C-A8EC-4288-BB78-05194CFEA0C6}" type="slidenum">
              <a:rPr lang="de-DE"/>
              <a:pPr>
                <a:defRPr/>
              </a:pPr>
              <a:t>‹Nr.›</a:t>
            </a:fld>
            <a:endParaRPr lang="de-DE"/>
          </a:p>
        </p:txBody>
      </p:sp>
    </p:spTree>
    <p:extLst>
      <p:ext uri="{BB962C8B-B14F-4D97-AF65-F5344CB8AC3E}">
        <p14:creationId xmlns:p14="http://schemas.microsoft.com/office/powerpoint/2010/main" val="1411097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2172ED8B-A91F-4219-A9E5-07054E8468F1}" type="datetimeFigureOut">
              <a:rPr lang="de-DE"/>
              <a:pPr>
                <a:defRPr/>
              </a:pPr>
              <a:t>01.07.2023</a:t>
            </a:fld>
            <a:endParaRPr lang="de-DE"/>
          </a:p>
        </p:txBody>
      </p:sp>
      <p:sp>
        <p:nvSpPr>
          <p:cNvPr id="6"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408B382D-0C59-4FD2-BB26-7B7D2A9184FC}" type="slidenum">
              <a:rPr lang="de-DE"/>
              <a:pPr>
                <a:defRPr/>
              </a:pPr>
              <a:t>‹Nr.›</a:t>
            </a:fld>
            <a:endParaRPr lang="de-DE"/>
          </a:p>
        </p:txBody>
      </p:sp>
    </p:spTree>
    <p:extLst>
      <p:ext uri="{BB962C8B-B14F-4D97-AF65-F5344CB8AC3E}">
        <p14:creationId xmlns:p14="http://schemas.microsoft.com/office/powerpoint/2010/main" val="375331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75CEF2A-9682-4963-AEC8-766E8044ABB9}" type="datetimeFigureOut">
              <a:rPr lang="de-DE" smtClean="0"/>
              <a:t>01.07.2023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585837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3B2E000D-AAC1-4A0B-A875-34F79C97E1BD}" type="datetimeFigureOut">
              <a:rPr lang="de-DE"/>
              <a:pPr>
                <a:defRPr/>
              </a:pPr>
              <a:t>01.07.2023</a:t>
            </a:fld>
            <a:endParaRPr lang="de-DE"/>
          </a:p>
        </p:txBody>
      </p:sp>
      <p:sp>
        <p:nvSpPr>
          <p:cNvPr id="6"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39D8129F-1763-4083-AD35-D58D5D2CE366}" type="slidenum">
              <a:rPr lang="de-DE"/>
              <a:pPr>
                <a:defRPr/>
              </a:pPr>
              <a:t>‹Nr.›</a:t>
            </a:fld>
            <a:endParaRPr lang="de-DE"/>
          </a:p>
        </p:txBody>
      </p:sp>
    </p:spTree>
    <p:extLst>
      <p:ext uri="{BB962C8B-B14F-4D97-AF65-F5344CB8AC3E}">
        <p14:creationId xmlns:p14="http://schemas.microsoft.com/office/powerpoint/2010/main" val="302328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1D1A8F2C-2342-4D23-8AC2-C11B6DB046DE}"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BE5E906D-83F6-41E9-A8E8-FEDC2C58B0E5}" type="slidenum">
              <a:rPr lang="de-DE"/>
              <a:pPr>
                <a:defRPr/>
              </a:pPr>
              <a:t>‹Nr.›</a:t>
            </a:fld>
            <a:endParaRPr lang="de-DE"/>
          </a:p>
        </p:txBody>
      </p:sp>
    </p:spTree>
    <p:extLst>
      <p:ext uri="{BB962C8B-B14F-4D97-AF65-F5344CB8AC3E}">
        <p14:creationId xmlns:p14="http://schemas.microsoft.com/office/powerpoint/2010/main" val="334801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1" y="365125"/>
            <a:ext cx="76835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1497669C-8D05-4594-9918-82FD9A77F201}"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8B3AB402-C50E-4F06-9F9A-F6EF44378D6A}" type="slidenum">
              <a:rPr lang="de-DE"/>
              <a:pPr>
                <a:defRPr/>
              </a:pPr>
              <a:t>‹Nr.›</a:t>
            </a:fld>
            <a:endParaRPr lang="de-DE"/>
          </a:p>
        </p:txBody>
      </p:sp>
    </p:spTree>
    <p:extLst>
      <p:ext uri="{BB962C8B-B14F-4D97-AF65-F5344CB8AC3E}">
        <p14:creationId xmlns:p14="http://schemas.microsoft.com/office/powerpoint/2010/main" val="3558198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2226077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4AE78F67-DE9B-4212-8F29-5A1537E71C58}"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13D579FF-F5B0-42A2-AEBA-68CDA1234D4A}" type="slidenum">
              <a:rPr lang="de-DE"/>
              <a:pPr>
                <a:defRPr/>
              </a:pPr>
              <a:t>‹Nr.›</a:t>
            </a:fld>
            <a:endParaRPr lang="de-DE"/>
          </a:p>
        </p:txBody>
      </p:sp>
    </p:spTree>
    <p:extLst>
      <p:ext uri="{BB962C8B-B14F-4D97-AF65-F5344CB8AC3E}">
        <p14:creationId xmlns:p14="http://schemas.microsoft.com/office/powerpoint/2010/main" val="1440351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3ADC130E-70C1-4F3A-93C4-9BF5A73562BB}"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7CDE419B-587A-4B4D-B29C-178BF3AFE510}" type="slidenum">
              <a:rPr lang="de-DE"/>
              <a:pPr>
                <a:defRPr/>
              </a:pPr>
              <a:t>‹Nr.›</a:t>
            </a:fld>
            <a:endParaRPr lang="de-DE"/>
          </a:p>
        </p:txBody>
      </p:sp>
    </p:spTree>
    <p:extLst>
      <p:ext uri="{BB962C8B-B14F-4D97-AF65-F5344CB8AC3E}">
        <p14:creationId xmlns:p14="http://schemas.microsoft.com/office/powerpoint/2010/main" val="2819177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AC43DF71-DCA0-4517-99D1-78C488A99511}"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349A90FC-0846-4499-80CA-3F1C76D0FC0A}" type="slidenum">
              <a:rPr lang="de-DE"/>
              <a:pPr>
                <a:defRPr/>
              </a:pPr>
              <a:t>‹Nr.›</a:t>
            </a:fld>
            <a:endParaRPr lang="de-DE"/>
          </a:p>
        </p:txBody>
      </p:sp>
    </p:spTree>
    <p:extLst>
      <p:ext uri="{BB962C8B-B14F-4D97-AF65-F5344CB8AC3E}">
        <p14:creationId xmlns:p14="http://schemas.microsoft.com/office/powerpoint/2010/main" val="413146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39C9F179-09B8-4936-AEA3-62DBC01F5FFA}" type="datetimeFigureOut">
              <a:rPr lang="de-DE"/>
              <a:pPr>
                <a:defRPr/>
              </a:pPr>
              <a:t>01.07.2023</a:t>
            </a:fld>
            <a:endParaRPr lang="de-DE"/>
          </a:p>
        </p:txBody>
      </p:sp>
      <p:sp>
        <p:nvSpPr>
          <p:cNvPr id="6"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858BC40E-C944-49CE-B287-3987572D869B}" type="slidenum">
              <a:rPr lang="de-DE"/>
              <a:pPr>
                <a:defRPr/>
              </a:pPr>
              <a:t>‹Nr.›</a:t>
            </a:fld>
            <a:endParaRPr lang="de-DE"/>
          </a:p>
        </p:txBody>
      </p:sp>
    </p:spTree>
    <p:extLst>
      <p:ext uri="{BB962C8B-B14F-4D97-AF65-F5344CB8AC3E}">
        <p14:creationId xmlns:p14="http://schemas.microsoft.com/office/powerpoint/2010/main" val="152222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F1B5FF83-C4C0-4C54-8728-F0FF544E4FC3}" type="datetimeFigureOut">
              <a:rPr lang="de-DE"/>
              <a:pPr>
                <a:defRPr/>
              </a:pPr>
              <a:t>01.07.2023</a:t>
            </a:fld>
            <a:endParaRPr lang="de-DE"/>
          </a:p>
        </p:txBody>
      </p:sp>
      <p:sp>
        <p:nvSpPr>
          <p:cNvPr id="8"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9"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34AA7373-2F10-4A32-BDE7-320CD5FCB785}" type="slidenum">
              <a:rPr lang="de-DE"/>
              <a:pPr>
                <a:defRPr/>
              </a:pPr>
              <a:t>‹Nr.›</a:t>
            </a:fld>
            <a:endParaRPr lang="de-DE"/>
          </a:p>
        </p:txBody>
      </p:sp>
    </p:spTree>
    <p:extLst>
      <p:ext uri="{BB962C8B-B14F-4D97-AF65-F5344CB8AC3E}">
        <p14:creationId xmlns:p14="http://schemas.microsoft.com/office/powerpoint/2010/main" val="137084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564680F5-E2A4-4EEF-B01E-91A208731B82}" type="datetimeFigureOut">
              <a:rPr lang="de-DE"/>
              <a:pPr>
                <a:defRPr/>
              </a:pPr>
              <a:t>01.07.2023</a:t>
            </a:fld>
            <a:endParaRPr lang="de-DE"/>
          </a:p>
        </p:txBody>
      </p:sp>
      <p:sp>
        <p:nvSpPr>
          <p:cNvPr id="4"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5"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FC41BA63-D35D-4C91-9C58-94C6F6044064}" type="slidenum">
              <a:rPr lang="de-DE"/>
              <a:pPr>
                <a:defRPr/>
              </a:pPr>
              <a:t>‹Nr.›</a:t>
            </a:fld>
            <a:endParaRPr lang="de-DE"/>
          </a:p>
        </p:txBody>
      </p:sp>
    </p:spTree>
    <p:extLst>
      <p:ext uri="{BB962C8B-B14F-4D97-AF65-F5344CB8AC3E}">
        <p14:creationId xmlns:p14="http://schemas.microsoft.com/office/powerpoint/2010/main" val="181013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575CEF2A-9682-4963-AEC8-766E8044ABB9}" type="datetimeFigureOut">
              <a:rPr lang="de-DE" smtClean="0"/>
              <a:t>01.07.2023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4078271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9DA0B9FE-8139-4903-8308-82E659307731}" type="datetimeFigureOut">
              <a:rPr lang="de-DE"/>
              <a:pPr>
                <a:defRPr/>
              </a:pPr>
              <a:t>01.07.2023</a:t>
            </a:fld>
            <a:endParaRPr lang="de-DE"/>
          </a:p>
        </p:txBody>
      </p:sp>
      <p:sp>
        <p:nvSpPr>
          <p:cNvPr id="3"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4"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A70BD5BF-F446-4682-9B3D-53D250A19BD9}" type="slidenum">
              <a:rPr lang="de-DE"/>
              <a:pPr>
                <a:defRPr/>
              </a:pPr>
              <a:t>‹Nr.›</a:t>
            </a:fld>
            <a:endParaRPr lang="de-DE"/>
          </a:p>
        </p:txBody>
      </p:sp>
    </p:spTree>
    <p:extLst>
      <p:ext uri="{BB962C8B-B14F-4D97-AF65-F5344CB8AC3E}">
        <p14:creationId xmlns:p14="http://schemas.microsoft.com/office/powerpoint/2010/main" val="959298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45EEF566-9E0A-464B-B74B-4651F489C7F6}" type="datetimeFigureOut">
              <a:rPr lang="de-DE"/>
              <a:pPr>
                <a:defRPr/>
              </a:pPr>
              <a:t>01.07.2023</a:t>
            </a:fld>
            <a:endParaRPr lang="de-DE"/>
          </a:p>
        </p:txBody>
      </p:sp>
      <p:sp>
        <p:nvSpPr>
          <p:cNvPr id="6"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2BC81AAD-A65F-446C-9C33-12B79277A651}" type="slidenum">
              <a:rPr lang="de-DE"/>
              <a:pPr>
                <a:defRPr/>
              </a:pPr>
              <a:t>‹Nr.›</a:t>
            </a:fld>
            <a:endParaRPr lang="de-DE"/>
          </a:p>
        </p:txBody>
      </p:sp>
    </p:spTree>
    <p:extLst>
      <p:ext uri="{BB962C8B-B14F-4D97-AF65-F5344CB8AC3E}">
        <p14:creationId xmlns:p14="http://schemas.microsoft.com/office/powerpoint/2010/main" val="707649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CDFFDAD3-0802-445C-A1AF-BAB5BF8A5696}" type="datetimeFigureOut">
              <a:rPr lang="de-DE"/>
              <a:pPr>
                <a:defRPr/>
              </a:pPr>
              <a:t>01.07.2023</a:t>
            </a:fld>
            <a:endParaRPr lang="de-DE"/>
          </a:p>
        </p:txBody>
      </p:sp>
      <p:sp>
        <p:nvSpPr>
          <p:cNvPr id="6"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671609CC-BC87-41F1-920E-B10AC70EE4EA}" type="slidenum">
              <a:rPr lang="de-DE"/>
              <a:pPr>
                <a:defRPr/>
              </a:pPr>
              <a:t>‹Nr.›</a:t>
            </a:fld>
            <a:endParaRPr lang="de-DE"/>
          </a:p>
        </p:txBody>
      </p:sp>
    </p:spTree>
    <p:extLst>
      <p:ext uri="{BB962C8B-B14F-4D97-AF65-F5344CB8AC3E}">
        <p14:creationId xmlns:p14="http://schemas.microsoft.com/office/powerpoint/2010/main" val="1933516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779E0796-BB0A-4BD5-92FB-B2081852D0C7}"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D7C92F5A-CFAE-4008-BD12-5100EFD38AB1}" type="slidenum">
              <a:rPr lang="de-DE"/>
              <a:pPr>
                <a:defRPr/>
              </a:pPr>
              <a:t>‹Nr.›</a:t>
            </a:fld>
            <a:endParaRPr lang="de-DE"/>
          </a:p>
        </p:txBody>
      </p:sp>
    </p:spTree>
    <p:extLst>
      <p:ext uri="{BB962C8B-B14F-4D97-AF65-F5344CB8AC3E}">
        <p14:creationId xmlns:p14="http://schemas.microsoft.com/office/powerpoint/2010/main" val="2534021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1" y="365125"/>
            <a:ext cx="76835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BF6FA3EE-049D-4D77-9F74-25208941E9F1}" type="datetimeFigureOut">
              <a:rPr lang="de-DE"/>
              <a:pPr>
                <a:defRPr/>
              </a:pPr>
              <a:t>01.07.2023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ED866313-ECB5-4E8E-8803-1651AB386098}" type="slidenum">
              <a:rPr lang="de-DE"/>
              <a:pPr>
                <a:defRPr/>
              </a:pPr>
              <a:t>‹Nr.›</a:t>
            </a:fld>
            <a:endParaRPr lang="de-DE"/>
          </a:p>
        </p:txBody>
      </p:sp>
    </p:spTree>
    <p:extLst>
      <p:ext uri="{BB962C8B-B14F-4D97-AF65-F5344CB8AC3E}">
        <p14:creationId xmlns:p14="http://schemas.microsoft.com/office/powerpoint/2010/main" val="3363181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8102842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7697B62C-EE6F-47D2-B1B9-F85167B1246C}" type="datetimeFigureOut">
              <a:rPr lang="de-DE">
                <a:solidFill>
                  <a:prstClr val="black">
                    <a:tint val="75000"/>
                  </a:prstClr>
                </a:solidFill>
              </a:rPr>
              <a:pPr>
                <a:defRPr/>
              </a:pPr>
              <a:t>01.07.2023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C2911E53-F1AC-46C6-B721-AAA18B1D5C7D}"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225076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4838D764-0A35-416F-8771-2104E0B63627}" type="datetimeFigureOut">
              <a:rPr lang="de-DE">
                <a:solidFill>
                  <a:prstClr val="black">
                    <a:tint val="75000"/>
                  </a:prstClr>
                </a:solidFill>
              </a:rPr>
              <a:pPr>
                <a:defRPr/>
              </a:pPr>
              <a:t>01.07.2023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23F33355-2EEF-4167-8E9B-688DF2B7A477}"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4073009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pPr>
              <a:defRPr/>
            </a:pPr>
            <a:fld id="{92E6A447-794C-4122-AD60-E8ABF7BE18E4}" type="datetimeFigureOut">
              <a:rPr lang="de-DE">
                <a:solidFill>
                  <a:prstClr val="black">
                    <a:tint val="75000"/>
                  </a:prstClr>
                </a:solidFill>
              </a:rPr>
              <a:pPr>
                <a:defRPr/>
              </a:pPr>
              <a:t>01.07.2023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C8998177-6AF7-4201-B1E2-EB30CB0AE518}"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235706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E80C3707-1318-4ADD-8249-B249D3501847}" type="datetimeFigureOut">
              <a:rPr lang="de-DE">
                <a:solidFill>
                  <a:prstClr val="black">
                    <a:tint val="75000"/>
                  </a:prstClr>
                </a:solidFill>
              </a:rPr>
              <a:pPr>
                <a:defRPr/>
              </a:pPr>
              <a:t>01.07.2023</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6CFC6363-3AE3-41B1-A6E6-B9A92CB727B2}"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53555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75CEF2A-9682-4963-AEC8-766E8044ABB9}" type="datetimeFigureOut">
              <a:rPr lang="de-DE" smtClean="0"/>
              <a:t>01.07.2023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58145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E522B397-2336-435E-BA50-C86E1788118F}" type="datetimeFigureOut">
              <a:rPr lang="de-DE">
                <a:solidFill>
                  <a:prstClr val="black">
                    <a:tint val="75000"/>
                  </a:prstClr>
                </a:solidFill>
              </a:rPr>
              <a:pPr>
                <a:defRPr/>
              </a:pPr>
              <a:t>01.07.2023</a:t>
            </a:fld>
            <a:endParaRPr lang="de-DE">
              <a:solidFill>
                <a:prstClr val="black">
                  <a:tint val="75000"/>
                </a:prstClr>
              </a:solidFill>
            </a:endParaRPr>
          </a:p>
        </p:txBody>
      </p:sp>
      <p:sp>
        <p:nvSpPr>
          <p:cNvPr id="8"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5"/>
          <p:cNvSpPr>
            <a:spLocks noGrp="1"/>
          </p:cNvSpPr>
          <p:nvPr>
            <p:ph type="sldNum" sz="quarter" idx="12"/>
          </p:nvPr>
        </p:nvSpPr>
        <p:spPr/>
        <p:txBody>
          <a:bodyPr/>
          <a:lstStyle>
            <a:lvl1pPr>
              <a:defRPr/>
            </a:lvl1pPr>
          </a:lstStyle>
          <a:p>
            <a:pPr>
              <a:defRPr/>
            </a:pPr>
            <a:fld id="{22C2C1FB-0713-4A2D-B1EE-07F74F8BE879}"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918404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18E05195-9742-4409-9DB8-E037FC6A9D16}" type="datetimeFigureOut">
              <a:rPr lang="de-DE">
                <a:solidFill>
                  <a:prstClr val="black">
                    <a:tint val="75000"/>
                  </a:prstClr>
                </a:solidFill>
              </a:rPr>
              <a:pPr>
                <a:defRPr/>
              </a:pPr>
              <a:t>01.07.2023</a:t>
            </a:fld>
            <a:endParaRPr lang="de-DE">
              <a:solidFill>
                <a:prstClr val="black">
                  <a:tint val="75000"/>
                </a:prstClr>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5"/>
          <p:cNvSpPr>
            <a:spLocks noGrp="1"/>
          </p:cNvSpPr>
          <p:nvPr>
            <p:ph type="sldNum" sz="quarter" idx="12"/>
          </p:nvPr>
        </p:nvSpPr>
        <p:spPr/>
        <p:txBody>
          <a:bodyPr/>
          <a:lstStyle>
            <a:lvl1pPr>
              <a:defRPr/>
            </a:lvl1pPr>
          </a:lstStyle>
          <a:p>
            <a:pPr>
              <a:defRPr/>
            </a:pPr>
            <a:fld id="{5A6AFC84-3932-4383-B483-43AB2AD9AD0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834704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71A5822E-6D34-472C-93F9-B9B9EF50E887}" type="datetimeFigureOut">
              <a:rPr lang="de-DE">
                <a:solidFill>
                  <a:prstClr val="black">
                    <a:tint val="75000"/>
                  </a:prstClr>
                </a:solidFill>
              </a:rPr>
              <a:pPr>
                <a:defRPr/>
              </a:pPr>
              <a:t>01.07.2023</a:t>
            </a:fld>
            <a:endParaRPr lang="de-DE">
              <a:solidFill>
                <a:prstClr val="black">
                  <a:tint val="75000"/>
                </a:prstClr>
              </a:solidFill>
            </a:endParaRPr>
          </a:p>
        </p:txBody>
      </p:sp>
      <p:sp>
        <p:nvSpPr>
          <p:cNvPr id="3"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5"/>
          <p:cNvSpPr>
            <a:spLocks noGrp="1"/>
          </p:cNvSpPr>
          <p:nvPr>
            <p:ph type="sldNum" sz="quarter" idx="12"/>
          </p:nvPr>
        </p:nvSpPr>
        <p:spPr/>
        <p:txBody>
          <a:bodyPr/>
          <a:lstStyle>
            <a:lvl1pPr>
              <a:defRPr/>
            </a:lvl1pPr>
          </a:lstStyle>
          <a:p>
            <a:pPr>
              <a:defRPr/>
            </a:pPr>
            <a:fld id="{C8E99383-78ED-45ED-A5EC-3DD5F4D97299}"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624687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a:lvl1pPr>
          </a:lstStyle>
          <a:p>
            <a:pPr>
              <a:defRPr/>
            </a:pPr>
            <a:fld id="{5098EF72-D552-48D5-B3C0-119798E4A5E3}" type="datetimeFigureOut">
              <a:rPr lang="de-DE">
                <a:solidFill>
                  <a:prstClr val="black">
                    <a:tint val="75000"/>
                  </a:prstClr>
                </a:solidFill>
              </a:rPr>
              <a:pPr>
                <a:defRPr/>
              </a:pPr>
              <a:t>01.07.2023</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561BE920-317B-4401-9A10-3947FEFB8506}"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993774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a:lvl1pPr>
          </a:lstStyle>
          <a:p>
            <a:pPr>
              <a:defRPr/>
            </a:pPr>
            <a:fld id="{98886245-442E-4B9C-A0EE-F62112F5D86F}" type="datetimeFigureOut">
              <a:rPr lang="de-DE">
                <a:solidFill>
                  <a:prstClr val="black">
                    <a:tint val="75000"/>
                  </a:prstClr>
                </a:solidFill>
              </a:rPr>
              <a:pPr>
                <a:defRPr/>
              </a:pPr>
              <a:t>01.07.2023</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A38243D1-155D-4692-82E4-7FCE8ED667FB}"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65331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1B86DE3F-A301-4C1B-857B-B9F4FAEE6848}" type="datetimeFigureOut">
              <a:rPr lang="de-DE">
                <a:solidFill>
                  <a:prstClr val="black">
                    <a:tint val="75000"/>
                  </a:prstClr>
                </a:solidFill>
              </a:rPr>
              <a:pPr>
                <a:defRPr/>
              </a:pPr>
              <a:t>01.07.2023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7CE1EB0C-E682-4BD5-8ACE-5A9FCBBFC6E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4031085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1" y="365125"/>
            <a:ext cx="76835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DA3B19C9-6F6B-489E-9B07-71F9FF6E79C2}" type="datetimeFigureOut">
              <a:rPr lang="de-DE">
                <a:solidFill>
                  <a:prstClr val="black">
                    <a:tint val="75000"/>
                  </a:prstClr>
                </a:solidFill>
              </a:rPr>
              <a:pPr>
                <a:defRPr/>
              </a:pPr>
              <a:t>01.07.2023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F172D8BE-BBD0-4C03-9290-0CD347FE4EF2}"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60788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1628771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0BC51AEF-09FC-4454-8ECB-B18D06615172}" type="slidenum">
              <a:rPr lang="de-DE" altLang="de-DE"/>
              <a:pPr>
                <a:defRPr/>
              </a:pPr>
              <a:t>‹Nr.›</a:t>
            </a:fld>
            <a:endParaRPr lang="de-DE" altLang="de-DE"/>
          </a:p>
        </p:txBody>
      </p:sp>
    </p:spTree>
    <p:extLst>
      <p:ext uri="{BB962C8B-B14F-4D97-AF65-F5344CB8AC3E}">
        <p14:creationId xmlns:p14="http://schemas.microsoft.com/office/powerpoint/2010/main" val="2242594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5E809718-6515-4D67-904D-912B1594597A}" type="slidenum">
              <a:rPr lang="de-DE" altLang="de-DE"/>
              <a:pPr>
                <a:defRPr/>
              </a:pPr>
              <a:t>‹Nr.›</a:t>
            </a:fld>
            <a:endParaRPr lang="de-DE" altLang="de-DE"/>
          </a:p>
        </p:txBody>
      </p:sp>
    </p:spTree>
    <p:extLst>
      <p:ext uri="{BB962C8B-B14F-4D97-AF65-F5344CB8AC3E}">
        <p14:creationId xmlns:p14="http://schemas.microsoft.com/office/powerpoint/2010/main" val="80834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75CEF2A-9682-4963-AEC8-766E8044ABB9}" type="datetimeFigureOut">
              <a:rPr lang="de-DE" smtClean="0"/>
              <a:t>01.07.2023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839883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2B22EB7C-CF60-473C-859C-825EDEC781A6}" type="slidenum">
              <a:rPr lang="de-DE" altLang="de-DE"/>
              <a:pPr>
                <a:defRPr/>
              </a:pPr>
              <a:t>‹Nr.›</a:t>
            </a:fld>
            <a:endParaRPr lang="de-DE" altLang="de-DE"/>
          </a:p>
        </p:txBody>
      </p:sp>
    </p:spTree>
    <p:extLst>
      <p:ext uri="{BB962C8B-B14F-4D97-AF65-F5344CB8AC3E}">
        <p14:creationId xmlns:p14="http://schemas.microsoft.com/office/powerpoint/2010/main" val="1510969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06E4489E-E46E-41B9-8F94-E040B3AC0493}" type="slidenum">
              <a:rPr lang="de-DE" altLang="de-DE"/>
              <a:pPr>
                <a:defRPr/>
              </a:pPr>
              <a:t>‹Nr.›</a:t>
            </a:fld>
            <a:endParaRPr lang="de-DE" altLang="de-DE"/>
          </a:p>
        </p:txBody>
      </p:sp>
    </p:spTree>
    <p:extLst>
      <p:ext uri="{BB962C8B-B14F-4D97-AF65-F5344CB8AC3E}">
        <p14:creationId xmlns:p14="http://schemas.microsoft.com/office/powerpoint/2010/main" val="3343879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8"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9"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8B93C9E4-F7A5-48AE-851C-ECC343AEBF1C}" type="slidenum">
              <a:rPr lang="de-DE" altLang="de-DE"/>
              <a:pPr>
                <a:defRPr/>
              </a:pPr>
              <a:t>‹Nr.›</a:t>
            </a:fld>
            <a:endParaRPr lang="de-DE" altLang="de-DE"/>
          </a:p>
        </p:txBody>
      </p:sp>
    </p:spTree>
    <p:extLst>
      <p:ext uri="{BB962C8B-B14F-4D97-AF65-F5344CB8AC3E}">
        <p14:creationId xmlns:p14="http://schemas.microsoft.com/office/powerpoint/2010/main" val="734866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4"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5"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5901C2B6-5050-4419-837D-63118EF35634}" type="slidenum">
              <a:rPr lang="de-DE" altLang="de-DE"/>
              <a:pPr>
                <a:defRPr/>
              </a:pPr>
              <a:t>‹Nr.›</a:t>
            </a:fld>
            <a:endParaRPr lang="de-DE" altLang="de-DE"/>
          </a:p>
        </p:txBody>
      </p:sp>
    </p:spTree>
    <p:extLst>
      <p:ext uri="{BB962C8B-B14F-4D97-AF65-F5344CB8AC3E}">
        <p14:creationId xmlns:p14="http://schemas.microsoft.com/office/powerpoint/2010/main" val="1441482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3"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4"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7F546797-EA56-41B3-AE16-32C69EBC655B}" type="slidenum">
              <a:rPr lang="de-DE" altLang="de-DE"/>
              <a:pPr>
                <a:defRPr/>
              </a:pPr>
              <a:t>‹Nr.›</a:t>
            </a:fld>
            <a:endParaRPr lang="de-DE" altLang="de-DE"/>
          </a:p>
        </p:txBody>
      </p:sp>
    </p:spTree>
    <p:extLst>
      <p:ext uri="{BB962C8B-B14F-4D97-AF65-F5344CB8AC3E}">
        <p14:creationId xmlns:p14="http://schemas.microsoft.com/office/powerpoint/2010/main" val="4136819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4D5167D5-52F9-4D71-ADF7-1CA5D8000F0D}" type="slidenum">
              <a:rPr lang="de-DE" altLang="de-DE"/>
              <a:pPr>
                <a:defRPr/>
              </a:pPr>
              <a:t>‹Nr.›</a:t>
            </a:fld>
            <a:endParaRPr lang="de-DE" altLang="de-DE"/>
          </a:p>
        </p:txBody>
      </p:sp>
    </p:spTree>
    <p:extLst>
      <p:ext uri="{BB962C8B-B14F-4D97-AF65-F5344CB8AC3E}">
        <p14:creationId xmlns:p14="http://schemas.microsoft.com/office/powerpoint/2010/main" val="3296118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6E7D019B-E5FD-42D1-BE36-C4E6FBE63FE6}" type="slidenum">
              <a:rPr lang="de-DE" altLang="de-DE"/>
              <a:pPr>
                <a:defRPr/>
              </a:pPr>
              <a:t>‹Nr.›</a:t>
            </a:fld>
            <a:endParaRPr lang="de-DE" altLang="de-DE"/>
          </a:p>
        </p:txBody>
      </p:sp>
    </p:spTree>
    <p:extLst>
      <p:ext uri="{BB962C8B-B14F-4D97-AF65-F5344CB8AC3E}">
        <p14:creationId xmlns:p14="http://schemas.microsoft.com/office/powerpoint/2010/main" val="1502667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313EE62E-8411-40B5-B296-E161BAE49D42}" type="slidenum">
              <a:rPr lang="de-DE" altLang="de-DE"/>
              <a:pPr>
                <a:defRPr/>
              </a:pPr>
              <a:t>‹Nr.›</a:t>
            </a:fld>
            <a:endParaRPr lang="de-DE" altLang="de-DE"/>
          </a:p>
        </p:txBody>
      </p:sp>
    </p:spTree>
    <p:extLst>
      <p:ext uri="{BB962C8B-B14F-4D97-AF65-F5344CB8AC3E}">
        <p14:creationId xmlns:p14="http://schemas.microsoft.com/office/powerpoint/2010/main" val="540377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CA5C88F7-95C0-4C37-B86B-CAE8269C678D}" type="slidenum">
              <a:rPr lang="de-DE" altLang="de-DE"/>
              <a:pPr>
                <a:defRPr/>
              </a:pPr>
              <a:t>‹Nr.›</a:t>
            </a:fld>
            <a:endParaRPr lang="de-DE" altLang="de-DE"/>
          </a:p>
        </p:txBody>
      </p:sp>
    </p:spTree>
    <p:extLst>
      <p:ext uri="{BB962C8B-B14F-4D97-AF65-F5344CB8AC3E}">
        <p14:creationId xmlns:p14="http://schemas.microsoft.com/office/powerpoint/2010/main" val="3708481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1981200"/>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981200"/>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258C92AD-FF71-4C4D-AED1-FFE66BE535B1}" type="slidenum">
              <a:rPr lang="de-DE" altLang="de-DE"/>
              <a:pPr>
                <a:defRPr/>
              </a:pPr>
              <a:t>‹Nr.›</a:t>
            </a:fld>
            <a:endParaRPr lang="de-DE" altLang="de-DE"/>
          </a:p>
        </p:txBody>
      </p:sp>
    </p:spTree>
    <p:extLst>
      <p:ext uri="{BB962C8B-B14F-4D97-AF65-F5344CB8AC3E}">
        <p14:creationId xmlns:p14="http://schemas.microsoft.com/office/powerpoint/2010/main" val="98231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75CEF2A-9682-4963-AEC8-766E8044ABB9}" type="datetimeFigureOut">
              <a:rPr lang="de-DE" smtClean="0"/>
              <a:t>01.07.2023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339375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1981200"/>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97600" y="1981200"/>
            <a:ext cx="5080000" cy="1981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197600" y="4114800"/>
            <a:ext cx="5080000" cy="1981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7"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8"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BB2DD299-542B-48BB-9A99-77BEC7F04ACB}" type="slidenum">
              <a:rPr lang="de-DE" altLang="de-DE"/>
              <a:pPr>
                <a:defRPr/>
              </a:pPr>
              <a:t>‹Nr.›</a:t>
            </a:fld>
            <a:endParaRPr lang="de-DE" altLang="de-DE"/>
          </a:p>
        </p:txBody>
      </p:sp>
    </p:spTree>
    <p:extLst>
      <p:ext uri="{BB962C8B-B14F-4D97-AF65-F5344CB8AC3E}">
        <p14:creationId xmlns:p14="http://schemas.microsoft.com/office/powerpoint/2010/main" val="2912929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14400" y="609600"/>
            <a:ext cx="10363200" cy="5486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4"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5"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0E4EAD41-DAFC-4792-AA53-87DBBCD84F95}" type="slidenum">
              <a:rPr lang="de-DE" altLang="de-DE"/>
              <a:pPr>
                <a:defRPr/>
              </a:pPr>
              <a:t>‹Nr.›</a:t>
            </a:fld>
            <a:endParaRPr lang="de-DE" altLang="de-DE"/>
          </a:p>
        </p:txBody>
      </p:sp>
    </p:spTree>
    <p:extLst>
      <p:ext uri="{BB962C8B-B14F-4D97-AF65-F5344CB8AC3E}">
        <p14:creationId xmlns:p14="http://schemas.microsoft.com/office/powerpoint/2010/main" val="3917698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912285" y="404813"/>
            <a:ext cx="10077449" cy="1295400"/>
          </a:xfrm>
        </p:spPr>
        <p:txBody>
          <a:bodyPr/>
          <a:lstStyle/>
          <a:p>
            <a:r>
              <a:rPr lang="de-DE"/>
              <a:t>Titelmasterformat durch Klicken bearbeiten</a:t>
            </a:r>
          </a:p>
        </p:txBody>
      </p:sp>
      <p:sp>
        <p:nvSpPr>
          <p:cNvPr id="3" name="Onlinebild-Platzhalter 2"/>
          <p:cNvSpPr>
            <a:spLocks noGrp="1"/>
          </p:cNvSpPr>
          <p:nvPr>
            <p:ph type="clipArt" sz="half" idx="1"/>
          </p:nvPr>
        </p:nvSpPr>
        <p:spPr>
          <a:xfrm>
            <a:off x="914400" y="1828800"/>
            <a:ext cx="5029200" cy="3657600"/>
          </a:xfrm>
        </p:spPr>
        <p:txBody>
          <a:bodyPr/>
          <a:lstStyle/>
          <a:p>
            <a:pPr lvl="0"/>
            <a:endParaRPr lang="de-DE" noProof="0"/>
          </a:p>
        </p:txBody>
      </p:sp>
      <p:sp>
        <p:nvSpPr>
          <p:cNvPr id="4" name="Textplatzhalter 3"/>
          <p:cNvSpPr>
            <a:spLocks noGrp="1"/>
          </p:cNvSpPr>
          <p:nvPr>
            <p:ph type="body" sz="half" idx="2"/>
          </p:nvPr>
        </p:nvSpPr>
        <p:spPr>
          <a:xfrm>
            <a:off x="6146800" y="1828800"/>
            <a:ext cx="5029200" cy="36576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BC44B3E-663B-4C0F-A41F-EC278AD51A77}" type="slidenum">
              <a:rPr lang="de-DE" altLang="de-DE"/>
              <a:pPr>
                <a:defRPr/>
              </a:pPr>
              <a:t>‹Nr.›</a:t>
            </a:fld>
            <a:endParaRPr lang="de-DE" altLang="de-DE"/>
          </a:p>
        </p:txBody>
      </p:sp>
    </p:spTree>
    <p:extLst>
      <p:ext uri="{BB962C8B-B14F-4D97-AF65-F5344CB8AC3E}">
        <p14:creationId xmlns:p14="http://schemas.microsoft.com/office/powerpoint/2010/main" val="3891142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1534585" y="214314"/>
            <a:ext cx="10390716" cy="1462087"/>
          </a:xfrm>
        </p:spPr>
        <p:txBody>
          <a:bodyPr/>
          <a:lstStyle/>
          <a:p>
            <a:r>
              <a:rPr lang="de-DE"/>
              <a:t>Titelmasterformat durch Klicken bearbeiten</a:t>
            </a:r>
          </a:p>
        </p:txBody>
      </p:sp>
      <p:sp>
        <p:nvSpPr>
          <p:cNvPr id="3" name="Textplatzhalter 2"/>
          <p:cNvSpPr>
            <a:spLocks noGrp="1"/>
          </p:cNvSpPr>
          <p:nvPr>
            <p:ph type="body" sz="half" idx="1"/>
          </p:nvPr>
        </p:nvSpPr>
        <p:spPr>
          <a:xfrm>
            <a:off x="1576917" y="2017713"/>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6860117" y="2017713"/>
            <a:ext cx="5080000" cy="4114800"/>
          </a:xfrm>
        </p:spPr>
        <p:txBody>
          <a:bodyPr/>
          <a:lstStyle/>
          <a:p>
            <a:pPr lvl="0"/>
            <a:endParaRPr lang="de-DE" noProof="0"/>
          </a:p>
        </p:txBody>
      </p:sp>
      <p:sp>
        <p:nvSpPr>
          <p:cNvPr id="5" name="Rectangle 11"/>
          <p:cNvSpPr>
            <a:spLocks noGrp="1" noChangeArrowheads="1"/>
          </p:cNvSpPr>
          <p:nvPr>
            <p:ph type="dt" sz="half" idx="10"/>
          </p:nvPr>
        </p:nvSpPr>
        <p:spPr>
          <a:ln/>
        </p:spPr>
        <p:txBody>
          <a:bodyPr/>
          <a:lstStyle>
            <a:lvl1pPr>
              <a:defRPr/>
            </a:lvl1pPr>
          </a:lstStyle>
          <a:p>
            <a:pPr>
              <a:defRPr/>
            </a:pPr>
            <a:endParaRPr lang="de-DE"/>
          </a:p>
        </p:txBody>
      </p:sp>
      <p:sp>
        <p:nvSpPr>
          <p:cNvPr id="6" name="Rectangle 12"/>
          <p:cNvSpPr>
            <a:spLocks noGrp="1" noChangeArrowheads="1"/>
          </p:cNvSpPr>
          <p:nvPr>
            <p:ph type="ftr" sz="quarter" idx="11"/>
          </p:nvPr>
        </p:nvSpPr>
        <p:spPr>
          <a:ln/>
        </p:spPr>
        <p:txBody>
          <a:bodyPr/>
          <a:lstStyle>
            <a:lvl1pPr>
              <a:defRPr/>
            </a:lvl1pPr>
          </a:lstStyle>
          <a:p>
            <a:pPr>
              <a:defRPr/>
            </a:pPr>
            <a:endParaRPr lang="de-DE"/>
          </a:p>
        </p:txBody>
      </p:sp>
      <p:sp>
        <p:nvSpPr>
          <p:cNvPr id="7" name="Rectangle 13"/>
          <p:cNvSpPr>
            <a:spLocks noGrp="1" noChangeArrowheads="1"/>
          </p:cNvSpPr>
          <p:nvPr>
            <p:ph type="sldNum" sz="quarter" idx="12"/>
          </p:nvPr>
        </p:nvSpPr>
        <p:spPr>
          <a:ln/>
        </p:spPr>
        <p:txBody>
          <a:bodyPr/>
          <a:lstStyle>
            <a:lvl1pPr>
              <a:defRPr/>
            </a:lvl1pPr>
          </a:lstStyle>
          <a:p>
            <a:pPr>
              <a:defRPr/>
            </a:pPr>
            <a:fld id="{F3475368-68D3-4939-9695-8C9E117780C0}" type="slidenum">
              <a:rPr lang="de-DE" altLang="de-DE"/>
              <a:pPr>
                <a:defRPr/>
              </a:pPr>
              <a:t>‹Nr.›</a:t>
            </a:fld>
            <a:endParaRPr lang="de-DE" altLang="de-DE"/>
          </a:p>
        </p:txBody>
      </p:sp>
    </p:spTree>
    <p:extLst>
      <p:ext uri="{BB962C8B-B14F-4D97-AF65-F5344CB8AC3E}">
        <p14:creationId xmlns:p14="http://schemas.microsoft.com/office/powerpoint/2010/main" val="914565277"/>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66260146-0DEF-41CB-B0BA-B6E0303DA841}" type="slidenum">
              <a:rPr lang="de-DE" altLang="de-DE"/>
              <a:pPr>
                <a:defRPr/>
              </a:pPr>
              <a:t>‹Nr.›</a:t>
            </a:fld>
            <a:endParaRPr lang="de-DE" altLang="de-DE"/>
          </a:p>
        </p:txBody>
      </p:sp>
    </p:spTree>
    <p:extLst>
      <p:ext uri="{BB962C8B-B14F-4D97-AF65-F5344CB8AC3E}">
        <p14:creationId xmlns:p14="http://schemas.microsoft.com/office/powerpoint/2010/main" val="185439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26524D2-1E37-43B7-8752-2B441DCBDEEE}" type="slidenum">
              <a:rPr lang="de-DE" altLang="de-DE"/>
              <a:pPr>
                <a:defRPr/>
              </a:pPr>
              <a:t>‹Nr.›</a:t>
            </a:fld>
            <a:endParaRPr lang="de-DE" altLang="de-DE"/>
          </a:p>
        </p:txBody>
      </p:sp>
    </p:spTree>
    <p:extLst>
      <p:ext uri="{BB962C8B-B14F-4D97-AF65-F5344CB8AC3E}">
        <p14:creationId xmlns:p14="http://schemas.microsoft.com/office/powerpoint/2010/main" val="27378114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3ACED0A-EBC8-43F9-812C-D0DE061F06A7}" type="slidenum">
              <a:rPr lang="de-DE" altLang="de-DE"/>
              <a:pPr>
                <a:defRPr/>
              </a:pPr>
              <a:t>‹Nr.›</a:t>
            </a:fld>
            <a:endParaRPr lang="de-DE" altLang="de-DE"/>
          </a:p>
        </p:txBody>
      </p:sp>
    </p:spTree>
    <p:extLst>
      <p:ext uri="{BB962C8B-B14F-4D97-AF65-F5344CB8AC3E}">
        <p14:creationId xmlns:p14="http://schemas.microsoft.com/office/powerpoint/2010/main" val="3287267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A75F1ED-B265-4E0A-9AC4-DB7C37145153}" type="slidenum">
              <a:rPr lang="de-DE" altLang="de-DE"/>
              <a:pPr>
                <a:defRPr/>
              </a:pPr>
              <a:t>‹Nr.›</a:t>
            </a:fld>
            <a:endParaRPr lang="de-DE" altLang="de-DE"/>
          </a:p>
        </p:txBody>
      </p:sp>
    </p:spTree>
    <p:extLst>
      <p:ext uri="{BB962C8B-B14F-4D97-AF65-F5344CB8AC3E}">
        <p14:creationId xmlns:p14="http://schemas.microsoft.com/office/powerpoint/2010/main" val="21787942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43354492-22B3-4D3E-B8F3-1E8B4B452CD7}" type="slidenum">
              <a:rPr lang="de-DE" altLang="de-DE"/>
              <a:pPr>
                <a:defRPr/>
              </a:pPr>
              <a:t>‹Nr.›</a:t>
            </a:fld>
            <a:endParaRPr lang="de-DE" altLang="de-DE"/>
          </a:p>
        </p:txBody>
      </p:sp>
    </p:spTree>
    <p:extLst>
      <p:ext uri="{BB962C8B-B14F-4D97-AF65-F5344CB8AC3E}">
        <p14:creationId xmlns:p14="http://schemas.microsoft.com/office/powerpoint/2010/main" val="3195677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C9C2FC85-3D4C-4205-B0D2-63F6559A663C}" type="slidenum">
              <a:rPr lang="de-DE" altLang="de-DE"/>
              <a:pPr>
                <a:defRPr/>
              </a:pPr>
              <a:t>‹Nr.›</a:t>
            </a:fld>
            <a:endParaRPr lang="de-DE" altLang="de-DE"/>
          </a:p>
        </p:txBody>
      </p:sp>
    </p:spTree>
    <p:extLst>
      <p:ext uri="{BB962C8B-B14F-4D97-AF65-F5344CB8AC3E}">
        <p14:creationId xmlns:p14="http://schemas.microsoft.com/office/powerpoint/2010/main" val="940254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75CEF2A-9682-4963-AEC8-766E8044ABB9}" type="datetimeFigureOut">
              <a:rPr lang="de-DE" smtClean="0"/>
              <a:t>01.07.2023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0168986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0E88FA7C-D4B8-41C1-8BAC-E0EACBA8F738}" type="slidenum">
              <a:rPr lang="de-DE" altLang="de-DE"/>
              <a:pPr>
                <a:defRPr/>
              </a:pPr>
              <a:t>‹Nr.›</a:t>
            </a:fld>
            <a:endParaRPr lang="de-DE" altLang="de-DE"/>
          </a:p>
        </p:txBody>
      </p:sp>
    </p:spTree>
    <p:extLst>
      <p:ext uri="{BB962C8B-B14F-4D97-AF65-F5344CB8AC3E}">
        <p14:creationId xmlns:p14="http://schemas.microsoft.com/office/powerpoint/2010/main" val="4034895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6AAEE34-01E3-4D43-B655-77BA99CFC27F}" type="slidenum">
              <a:rPr lang="de-DE" altLang="de-DE"/>
              <a:pPr>
                <a:defRPr/>
              </a:pPr>
              <a:t>‹Nr.›</a:t>
            </a:fld>
            <a:endParaRPr lang="de-DE" altLang="de-DE"/>
          </a:p>
        </p:txBody>
      </p:sp>
    </p:spTree>
    <p:extLst>
      <p:ext uri="{BB962C8B-B14F-4D97-AF65-F5344CB8AC3E}">
        <p14:creationId xmlns:p14="http://schemas.microsoft.com/office/powerpoint/2010/main" val="1158391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6062009-B29B-457E-9AB2-AEAC03E2FDF9}" type="slidenum">
              <a:rPr lang="de-DE" altLang="de-DE"/>
              <a:pPr>
                <a:defRPr/>
              </a:pPr>
              <a:t>‹Nr.›</a:t>
            </a:fld>
            <a:endParaRPr lang="de-DE" altLang="de-DE"/>
          </a:p>
        </p:txBody>
      </p:sp>
    </p:spTree>
    <p:extLst>
      <p:ext uri="{BB962C8B-B14F-4D97-AF65-F5344CB8AC3E}">
        <p14:creationId xmlns:p14="http://schemas.microsoft.com/office/powerpoint/2010/main" val="2901001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40A2E1D-E25B-4307-BE88-286242F6A33E}" type="slidenum">
              <a:rPr lang="de-DE" altLang="de-DE"/>
              <a:pPr>
                <a:defRPr/>
              </a:pPr>
              <a:t>‹Nr.›</a:t>
            </a:fld>
            <a:endParaRPr lang="de-DE" altLang="de-DE"/>
          </a:p>
        </p:txBody>
      </p:sp>
    </p:spTree>
    <p:extLst>
      <p:ext uri="{BB962C8B-B14F-4D97-AF65-F5344CB8AC3E}">
        <p14:creationId xmlns:p14="http://schemas.microsoft.com/office/powerpoint/2010/main" val="15443674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C68467E-7AD9-49EC-AF1E-13B527631ECC}" type="slidenum">
              <a:rPr lang="de-DE" altLang="de-DE"/>
              <a:pPr>
                <a:defRPr/>
              </a:pPr>
              <a:t>‹Nr.›</a:t>
            </a:fld>
            <a:endParaRPr lang="de-DE" altLang="de-DE"/>
          </a:p>
        </p:txBody>
      </p:sp>
    </p:spTree>
    <p:extLst>
      <p:ext uri="{BB962C8B-B14F-4D97-AF65-F5344CB8AC3E}">
        <p14:creationId xmlns:p14="http://schemas.microsoft.com/office/powerpoint/2010/main" val="798201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1016000" y="762000"/>
            <a:ext cx="10566400" cy="795338"/>
          </a:xfrm>
        </p:spPr>
        <p:txBody>
          <a:bodyPr/>
          <a:lstStyle/>
          <a:p>
            <a:r>
              <a:rPr lang="de-DE"/>
              <a:t>Titelmasterformat durch Klicken bearbeiten</a:t>
            </a:r>
          </a:p>
        </p:txBody>
      </p:sp>
      <p:sp>
        <p:nvSpPr>
          <p:cNvPr id="3" name="ClipArt-Platzhalter 2"/>
          <p:cNvSpPr>
            <a:spLocks noGrp="1"/>
          </p:cNvSpPr>
          <p:nvPr>
            <p:ph type="clipArt" sz="half" idx="1"/>
          </p:nvPr>
        </p:nvSpPr>
        <p:spPr>
          <a:xfrm>
            <a:off x="1117601" y="1557339"/>
            <a:ext cx="5027084" cy="4529137"/>
          </a:xfrm>
        </p:spPr>
        <p:txBody>
          <a:bodyPr/>
          <a:lstStyle/>
          <a:p>
            <a:pPr lvl="0"/>
            <a:endParaRPr lang="de-DE" noProof="0"/>
          </a:p>
        </p:txBody>
      </p:sp>
      <p:sp>
        <p:nvSpPr>
          <p:cNvPr id="4" name="Textplatzhalter 3"/>
          <p:cNvSpPr>
            <a:spLocks noGrp="1"/>
          </p:cNvSpPr>
          <p:nvPr>
            <p:ph type="body" sz="half" idx="2"/>
          </p:nvPr>
        </p:nvSpPr>
        <p:spPr>
          <a:xfrm>
            <a:off x="6347884" y="1557339"/>
            <a:ext cx="5027083" cy="45291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3251201" y="6248401"/>
            <a:ext cx="2840567" cy="474663"/>
          </a:xfrm>
        </p:spPr>
        <p:txBody>
          <a:bodyPr/>
          <a:lstStyle>
            <a:lvl1pPr>
              <a:defRPr/>
            </a:lvl1pPr>
          </a:lstStyle>
          <a:p>
            <a:pPr>
              <a:defRPr/>
            </a:pPr>
            <a:endParaRPr lang="de-DE" altLang="de-DE"/>
          </a:p>
        </p:txBody>
      </p:sp>
      <p:sp>
        <p:nvSpPr>
          <p:cNvPr id="6" name="Fußzeilenplatzhalter 5"/>
          <p:cNvSpPr>
            <a:spLocks noGrp="1"/>
          </p:cNvSpPr>
          <p:nvPr>
            <p:ph type="ftr" sz="quarter" idx="11"/>
          </p:nvPr>
        </p:nvSpPr>
        <p:spPr>
          <a:xfrm>
            <a:off x="7721600" y="6248401"/>
            <a:ext cx="3862917" cy="474663"/>
          </a:xfrm>
        </p:spPr>
        <p:txBody>
          <a:bodyPr/>
          <a:lstStyle>
            <a:lvl1pPr>
              <a:defRPr/>
            </a:lvl1pPr>
          </a:lstStyle>
          <a:p>
            <a:pPr>
              <a:defRPr/>
            </a:pPr>
            <a:endParaRPr lang="de-DE" altLang="de-DE"/>
          </a:p>
        </p:txBody>
      </p:sp>
      <p:sp>
        <p:nvSpPr>
          <p:cNvPr id="7" name="Foliennummernplatzhalter 6"/>
          <p:cNvSpPr>
            <a:spLocks noGrp="1"/>
          </p:cNvSpPr>
          <p:nvPr>
            <p:ph type="sldNum" sz="quarter" idx="12"/>
          </p:nvPr>
        </p:nvSpPr>
        <p:spPr>
          <a:xfrm>
            <a:off x="112184" y="6242050"/>
            <a:ext cx="783167" cy="488950"/>
          </a:xfrm>
        </p:spPr>
        <p:txBody>
          <a:bodyPr/>
          <a:lstStyle>
            <a:lvl1pPr>
              <a:defRPr/>
            </a:lvl1pPr>
          </a:lstStyle>
          <a:p>
            <a:pPr>
              <a:defRPr/>
            </a:pPr>
            <a:fld id="{5A8BF6F0-1CC2-4693-9C39-85BAE2BCE80C}" type="slidenum">
              <a:rPr lang="de-DE" altLang="de-DE"/>
              <a:pPr>
                <a:defRPr/>
              </a:pPr>
              <a:t>‹Nr.›</a:t>
            </a:fld>
            <a:endParaRPr lang="de-DE" altLang="de-DE"/>
          </a:p>
        </p:txBody>
      </p:sp>
    </p:spTree>
    <p:extLst>
      <p:ext uri="{BB962C8B-B14F-4D97-AF65-F5344CB8AC3E}">
        <p14:creationId xmlns:p14="http://schemas.microsoft.com/office/powerpoint/2010/main" val="2457101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457201"/>
            <a:ext cx="10972800" cy="739775"/>
          </a:xfrm>
        </p:spPr>
        <p:txBody>
          <a:bodyPr/>
          <a:lstStyle/>
          <a:p>
            <a:r>
              <a:rPr lang="de-DE"/>
              <a:t>Titelmasterformat durch Klicken bearbeiten</a:t>
            </a:r>
          </a:p>
        </p:txBody>
      </p:sp>
      <p:sp>
        <p:nvSpPr>
          <p:cNvPr id="3" name="Textplatzhalter 2"/>
          <p:cNvSpPr>
            <a:spLocks noGrp="1"/>
          </p:cNvSpPr>
          <p:nvPr>
            <p:ph type="body" sz="half" idx="1"/>
          </p:nvPr>
        </p:nvSpPr>
        <p:spPr>
          <a:xfrm>
            <a:off x="609600" y="1484313"/>
            <a:ext cx="5384800" cy="48244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484313"/>
            <a:ext cx="5384800" cy="48244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036039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5395116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D5F26-73F2-9C19-2054-5E68EA9C602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99B3872-39FD-9843-2217-A4F7DE85CF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B93F85D-EAA3-E008-E764-4A4D467FD2F9}"/>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9875E901-F476-164A-D670-2C728F84F4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2E16F4-DADD-640B-5639-5DB4EEA2C70D}"/>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3686393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2749E-245E-8D7D-7AE1-3B2787E02F1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07E338-1D52-2F5C-C3AD-4D585C9E43C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4127B04-BCE6-11AF-C360-801AE71AB0AE}"/>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7E8B5A8E-4F9A-58AF-356C-3C982F742BB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8175DD9-6315-27A2-7142-EEDB4D973DF6}"/>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388428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575CEF2A-9682-4963-AEC8-766E8044ABB9}" type="datetimeFigureOut">
              <a:rPr lang="de-DE" smtClean="0"/>
              <a:t>01.07.2023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35497481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1D698-D19A-BE1C-E9A5-3575151FA16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ACA6460-77EC-FD9A-EE15-F68057E750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BFD232F-4555-5F4E-AAE7-015392C31E61}"/>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64FE3AB0-71B8-BB76-BD9E-2B5C28CD20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09E1631-2F1C-FBC6-6412-D6E0C08371A7}"/>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9827591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5C4B8-6F7F-0D0C-0471-6F7EF9D5477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34E0F1F-F47C-9357-5103-C0BF2C27C1C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E9DC711-213B-0833-F185-E433C7B2FCA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17FBDCB-013B-6613-9D54-B10790FD6F48}"/>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28BAD6F4-0CB0-D529-6DBC-4307028E6D2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44081E0-3B0D-43D5-B416-5205D6A04FCA}"/>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19378464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4B5BF-8AA3-E902-DD99-5CBDF9EBEE1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10C904A-AA5A-4207-5645-88EA8C088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3DA4BFA-F671-9865-BF1E-16117091FAA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EAEE909-3565-E10A-80E8-15A9D0D82D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981F196-99BB-F9CC-0412-A5E2A95C4D8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4075E51-D727-DCAF-5EF2-FF57E6268AF9}"/>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99A190D9-444A-D3FD-D0A0-3D70392CB3D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181099C-425D-3516-77F4-8DF5BCF91C7C}"/>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36535754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EE362A-3777-5B73-6778-8A882FF2D9F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18B7D3D-9597-A16D-0D85-FA8E383F9AC8}"/>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6FE55503-9668-02C5-EC0A-9B94AD9EC45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AEED4EF-DE3C-A82B-3034-CBA9F7224ACD}"/>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41279285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DB71BB3-5C2E-F96B-5674-B70E58262BE1}"/>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33B62DBD-3761-9A89-A0C1-09731AB03A4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E850C4A-4139-18DA-C087-F768D9A77302}"/>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30043240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1A3FD-3319-CDF5-CD3E-7F86CB4E77E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06BE5B9-324C-FCBB-6BD4-2D426624AC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0D08011-AAEC-9726-F090-515A1A54C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D5D0EEB-FE7A-0C26-770B-840CF2551573}"/>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246DA218-52C1-9992-DA1F-E4C96E9910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76A3F42-5D20-F884-76FA-01F4930410B9}"/>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39146769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590EF-2370-0366-E89B-62A957CAAD6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7AC8CB4-0574-AA16-61F1-B06247FD7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7E98289-5304-710D-9F90-64D56131A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3921F1C-AB2D-C418-7946-196EF7B885E1}"/>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DF48EC27-29A6-2929-47EF-82B57EC1273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7403D1-7B24-2395-B919-3502D450F57B}"/>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38485403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5020F-DE5A-4667-6822-3D668AC5549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4C97C1C-5FBA-C087-1AB6-05B09421411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5151096-9A73-C989-0858-4423ECB21BC4}"/>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117A6339-15EC-B1F0-E5EB-C3974B35ECF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EA0FD42-1CD9-2FC9-4FAF-D4860D5227DF}"/>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38370418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37898FA-1656-A314-ACF0-A0A94BB83ED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3522347-9D29-E376-5235-9C1565495F0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7F5F2F-27CF-EB24-10D6-6A6D0B32E909}"/>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40140B47-1273-B4AE-2311-6BE4E18660A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E42F65-BD09-1E69-82AC-14B3F0283799}"/>
              </a:ext>
            </a:extLst>
          </p:cNvPr>
          <p:cNvSpPr>
            <a:spLocks noGrp="1"/>
          </p:cNvSpPr>
          <p:nvPr>
            <p:ph type="sldNum" sz="quarter" idx="12"/>
          </p:nvPr>
        </p:nvSpPr>
        <p:spPr/>
        <p:txBody>
          <a:bodyPr/>
          <a:lstStyle/>
          <a:p>
            <a:fld id="{E169ECC4-4A1F-4A72-A84B-D407D5B235ED}" type="slidenum">
              <a:rPr lang="de-DE" smtClean="0"/>
              <a:t>‹Nr.›</a:t>
            </a:fld>
            <a:endParaRPr lang="de-DE"/>
          </a:p>
        </p:txBody>
      </p:sp>
    </p:spTree>
    <p:extLst>
      <p:ext uri="{BB962C8B-B14F-4D97-AF65-F5344CB8AC3E}">
        <p14:creationId xmlns:p14="http://schemas.microsoft.com/office/powerpoint/2010/main" val="1160098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399788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575CEF2A-9682-4963-AEC8-766E8044ABB9}" type="datetimeFigureOut">
              <a:rPr lang="de-DE" smtClean="0"/>
              <a:t>01.07.2023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1513674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45555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36467454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931076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2167693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9953221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064125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366974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8898605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6430749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15582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6.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CEF2A-9682-4963-AEC8-766E8044ABB9}" type="datetimeFigureOut">
              <a:rPr lang="de-DE" smtClean="0"/>
              <a:t>01.07.2023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7BD3-3441-4E19-A0F1-DFA5350D0461}" type="slidenum">
              <a:rPr lang="de-DE" smtClean="0"/>
              <a:t>‹Nr.›</a:t>
            </a:fld>
            <a:endParaRPr lang="de-DE"/>
          </a:p>
        </p:txBody>
      </p:sp>
    </p:spTree>
    <p:extLst>
      <p:ext uri="{BB962C8B-B14F-4D97-AF65-F5344CB8AC3E}">
        <p14:creationId xmlns:p14="http://schemas.microsoft.com/office/powerpoint/2010/main" val="283192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7FAFD"/>
            </a:gs>
            <a:gs pos="3000">
              <a:srgbClr val="F7FAFD"/>
            </a:gs>
            <a:gs pos="74001">
              <a:srgbClr val="B5D2EC"/>
            </a:gs>
            <a:gs pos="83000">
              <a:srgbClr val="B5D2EC"/>
            </a:gs>
            <a:gs pos="100000">
              <a:srgbClr val="CEE1F2"/>
            </a:gs>
          </a:gsLst>
          <a:lin ang="16200000" scaled="1"/>
        </a:gradFill>
        <a:effectLst/>
      </p:bgPr>
    </p:bg>
    <p:spTree>
      <p:nvGrpSpPr>
        <p:cNvPr id="1" name=""/>
        <p:cNvGrpSpPr/>
        <p:nvPr/>
      </p:nvGrpSpPr>
      <p:grpSpPr>
        <a:xfrm>
          <a:off x="0" y="0"/>
          <a:ext cx="0" cy="0"/>
          <a:chOff x="0" y="0"/>
          <a:chExt cx="0" cy="0"/>
        </a:xfrm>
      </p:grpSpPr>
      <p:sp>
        <p:nvSpPr>
          <p:cNvPr id="20482" name="Titelplatzhalt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0483"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a:solidFill>
                  <a:prstClr val="black">
                    <a:tint val="75000"/>
                  </a:prstClr>
                </a:solidFill>
                <a:latin typeface="Times New Roman" panose="02020603050405020304" pitchFamily="18" charset="0"/>
                <a:cs typeface="+mn-cs"/>
              </a:defRPr>
            </a:lvl1pPr>
          </a:lstStyle>
          <a:p>
            <a:pPr eaLnBrk="0" fontAlgn="base" hangingPunct="0">
              <a:spcBef>
                <a:spcPct val="0"/>
              </a:spcBef>
              <a:spcAft>
                <a:spcPct val="0"/>
              </a:spcAft>
              <a:defRPr/>
            </a:pPr>
            <a:fld id="{BD3AE86F-2058-43F1-974F-41F9196F16D1}" type="datetimeFigureOut">
              <a:rPr lang="de-DE"/>
              <a:pPr eaLnBrk="0" fontAlgn="base" hangingPunct="0">
                <a:spcBef>
                  <a:spcPct val="0"/>
                </a:spcBef>
                <a:spcAft>
                  <a:spcPct val="0"/>
                </a:spcAft>
                <a:defRPr/>
              </a:pPr>
              <a:t>01.07.2023</a:t>
            </a:fld>
            <a:endParaRPr lang="de-DE"/>
          </a:p>
        </p:txBody>
      </p:sp>
      <p:sp>
        <p:nvSpPr>
          <p:cNvPr id="5" name="Fußzeilenplatzhalt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a:solidFill>
                  <a:prstClr val="black">
                    <a:tint val="75000"/>
                  </a:prstClr>
                </a:solidFill>
                <a:latin typeface="Times New Roman" panose="02020603050405020304" pitchFamily="18" charset="0"/>
                <a:cs typeface="+mn-cs"/>
              </a:defRPr>
            </a:lvl1pPr>
          </a:lstStyle>
          <a:p>
            <a:pPr eaLnBrk="0" fontAlgn="base" hangingPunct="0">
              <a:spcBef>
                <a:spcPct val="0"/>
              </a:spcBef>
              <a:spcAft>
                <a:spcPct val="0"/>
              </a:spcAft>
              <a:defRPr/>
            </a:pPr>
            <a:endParaRPr lang="de-DE"/>
          </a:p>
        </p:txBody>
      </p:sp>
      <p:sp>
        <p:nvSpPr>
          <p:cNvPr id="6" name="Foliennummernplatzhalt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a:solidFill>
                  <a:prstClr val="black">
                    <a:tint val="75000"/>
                  </a:prstClr>
                </a:solidFill>
                <a:latin typeface="Times New Roman" panose="02020603050405020304" pitchFamily="18" charset="0"/>
                <a:cs typeface="+mn-cs"/>
              </a:defRPr>
            </a:lvl1pPr>
          </a:lstStyle>
          <a:p>
            <a:pPr eaLnBrk="0" fontAlgn="base" hangingPunct="0">
              <a:spcBef>
                <a:spcPct val="0"/>
              </a:spcBef>
              <a:spcAft>
                <a:spcPct val="0"/>
              </a:spcAft>
              <a:defRPr/>
            </a:pPr>
            <a:fld id="{3AFA3FC4-A768-4C4B-A15D-592BAAAA9893}" type="slidenum">
              <a:rPr lang="de-DE"/>
              <a:pPr eaLnBrk="0" fontAlgn="base" hangingPunct="0">
                <a:spcBef>
                  <a:spcPct val="0"/>
                </a:spcBef>
                <a:spcAft>
                  <a:spcPct val="0"/>
                </a:spcAft>
                <a:defRPr/>
              </a:pPr>
              <a:t>‹Nr.›</a:t>
            </a:fld>
            <a:endParaRPr lang="de-DE"/>
          </a:p>
        </p:txBody>
      </p:sp>
    </p:spTree>
    <p:extLst>
      <p:ext uri="{BB962C8B-B14F-4D97-AF65-F5344CB8AC3E}">
        <p14:creationId xmlns:p14="http://schemas.microsoft.com/office/powerpoint/2010/main" val="27752536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7FAFD"/>
            </a:gs>
            <a:gs pos="3000">
              <a:srgbClr val="F7FAFD"/>
            </a:gs>
            <a:gs pos="74001">
              <a:srgbClr val="B5D2EC"/>
            </a:gs>
            <a:gs pos="83000">
              <a:srgbClr val="B5D2EC"/>
            </a:gs>
            <a:gs pos="100000">
              <a:srgbClr val="CEE1F2"/>
            </a:gs>
          </a:gsLst>
          <a:lin ang="16200000" scaled="1"/>
        </a:gradFill>
        <a:effectLst/>
      </p:bgPr>
    </p:bg>
    <p:spTree>
      <p:nvGrpSpPr>
        <p:cNvPr id="1" name=""/>
        <p:cNvGrpSpPr/>
        <p:nvPr/>
      </p:nvGrpSpPr>
      <p:grpSpPr>
        <a:xfrm>
          <a:off x="0" y="0"/>
          <a:ext cx="0" cy="0"/>
          <a:chOff x="0" y="0"/>
          <a:chExt cx="0" cy="0"/>
        </a:xfrm>
      </p:grpSpPr>
      <p:sp>
        <p:nvSpPr>
          <p:cNvPr id="13314" name="Titelplatzhalt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3315"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prstClr val="black">
                    <a:tint val="75000"/>
                  </a:prstClr>
                </a:solidFill>
                <a:latin typeface="Times New Roman" panose="02020603050405020304" pitchFamily="18" charset="0"/>
              </a:defRPr>
            </a:lvl1pPr>
          </a:lstStyle>
          <a:p>
            <a:pPr eaLnBrk="0" fontAlgn="base" hangingPunct="0">
              <a:spcBef>
                <a:spcPct val="0"/>
              </a:spcBef>
              <a:spcAft>
                <a:spcPct val="0"/>
              </a:spcAft>
              <a:defRPr/>
            </a:pPr>
            <a:fld id="{32CC31C8-29B5-43F2-9268-CA67E1336796}" type="datetimeFigureOut">
              <a:rPr lang="de-DE"/>
              <a:pPr eaLnBrk="0" fontAlgn="base" hangingPunct="0">
                <a:spcBef>
                  <a:spcPct val="0"/>
                </a:spcBef>
                <a:spcAft>
                  <a:spcPct val="0"/>
                </a:spcAft>
                <a:defRPr/>
              </a:pPr>
              <a:t>01.07.2023</a:t>
            </a:fld>
            <a:endParaRPr lang="de-DE"/>
          </a:p>
        </p:txBody>
      </p:sp>
      <p:sp>
        <p:nvSpPr>
          <p:cNvPr id="5" name="Fußzeilenplatzhalt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prstClr val="black">
                    <a:tint val="75000"/>
                  </a:prstClr>
                </a:solidFill>
                <a:latin typeface="Times New Roman" panose="02020603050405020304" pitchFamily="18" charset="0"/>
              </a:defRPr>
            </a:lvl1pPr>
          </a:lstStyle>
          <a:p>
            <a:pPr eaLnBrk="0" fontAlgn="base" hangingPunct="0">
              <a:spcBef>
                <a:spcPct val="0"/>
              </a:spcBef>
              <a:spcAft>
                <a:spcPct val="0"/>
              </a:spcAft>
              <a:defRPr/>
            </a:pPr>
            <a:endParaRPr lang="de-DE"/>
          </a:p>
        </p:txBody>
      </p:sp>
      <p:sp>
        <p:nvSpPr>
          <p:cNvPr id="6" name="Foliennummernplatzhalt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prstClr val="black">
                    <a:tint val="75000"/>
                  </a:prstClr>
                </a:solidFill>
                <a:latin typeface="Times New Roman" panose="02020603050405020304" pitchFamily="18" charset="0"/>
              </a:defRPr>
            </a:lvl1pPr>
          </a:lstStyle>
          <a:p>
            <a:pPr eaLnBrk="0" fontAlgn="base" hangingPunct="0">
              <a:spcBef>
                <a:spcPct val="0"/>
              </a:spcBef>
              <a:spcAft>
                <a:spcPct val="0"/>
              </a:spcAft>
              <a:defRPr/>
            </a:pPr>
            <a:fld id="{6DC5FE0C-1221-4512-BF35-BFC201E1C5F5}" type="slidenum">
              <a:rPr lang="de-DE"/>
              <a:pPr eaLnBrk="0" fontAlgn="base" hangingPunct="0">
                <a:spcBef>
                  <a:spcPct val="0"/>
                </a:spcBef>
                <a:spcAft>
                  <a:spcPct val="0"/>
                </a:spcAft>
                <a:defRPr/>
              </a:pPr>
              <a:t>‹Nr.›</a:t>
            </a:fld>
            <a:endParaRPr lang="de-DE"/>
          </a:p>
        </p:txBody>
      </p:sp>
    </p:spTree>
    <p:extLst>
      <p:ext uri="{BB962C8B-B14F-4D97-AF65-F5344CB8AC3E}">
        <p14:creationId xmlns:p14="http://schemas.microsoft.com/office/powerpoint/2010/main" val="168241619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7FAFD"/>
            </a:gs>
            <a:gs pos="3000">
              <a:srgbClr val="F7FAFD"/>
            </a:gs>
            <a:gs pos="74001">
              <a:srgbClr val="B5D2EC"/>
            </a:gs>
            <a:gs pos="83000">
              <a:srgbClr val="B5D2EC"/>
            </a:gs>
            <a:gs pos="100000">
              <a:srgbClr val="CEE1F2"/>
            </a:gs>
          </a:gsLst>
          <a:lin ang="16200000" scaled="1"/>
        </a:gra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C46FD38D-EEAF-4F63-ADBE-5A5A073B0A53}" type="datetimeFigureOut">
              <a:rPr lang="de-DE">
                <a:solidFill>
                  <a:prstClr val="black">
                    <a:tint val="75000"/>
                  </a:prstClr>
                </a:solidFill>
                <a:latin typeface="Times New Roman" panose="02020603050405020304" pitchFamily="18" charset="0"/>
              </a:rPr>
              <a:pPr eaLnBrk="0" fontAlgn="base" hangingPunct="0">
                <a:spcBef>
                  <a:spcPct val="0"/>
                </a:spcBef>
                <a:spcAft>
                  <a:spcPct val="0"/>
                </a:spcAft>
                <a:defRPr/>
              </a:pPr>
              <a:t>01.07.2023</a:t>
            </a:fld>
            <a:endParaRPr lang="de-DE">
              <a:solidFill>
                <a:prstClr val="black">
                  <a:tint val="75000"/>
                </a:prstClr>
              </a:solidFill>
              <a:latin typeface="Times New Roman" panose="02020603050405020304" pitchFamily="18" charset="0"/>
            </a:endParaRPr>
          </a:p>
        </p:txBody>
      </p:sp>
      <p:sp>
        <p:nvSpPr>
          <p:cNvPr id="5" name="Fußzeilenplatzhalt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de-DE">
              <a:solidFill>
                <a:prstClr val="black">
                  <a:tint val="75000"/>
                </a:prstClr>
              </a:solidFill>
              <a:latin typeface="Times New Roman" panose="02020603050405020304" pitchFamily="18" charset="0"/>
            </a:endParaRPr>
          </a:p>
        </p:txBody>
      </p:sp>
      <p:sp>
        <p:nvSpPr>
          <p:cNvPr id="6" name="Foliennummernplatzhalt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8A4E91A8-E4EE-4C46-9E37-3BF2F2348490}" type="slidenum">
              <a:rPr lang="de-DE">
                <a:solidFill>
                  <a:prstClr val="black">
                    <a:tint val="75000"/>
                  </a:prstClr>
                </a:solidFill>
                <a:latin typeface="Times New Roman" panose="02020603050405020304" pitchFamily="18" charset="0"/>
              </a:rPr>
              <a:pPr eaLnBrk="0" fontAlgn="base" hangingPunct="0">
                <a:spcBef>
                  <a:spcPct val="0"/>
                </a:spcBef>
                <a:spcAft>
                  <a:spcPct val="0"/>
                </a:spcAft>
                <a:defRPr/>
              </a:pPr>
              <a:t>‹Nr.›</a:t>
            </a:fld>
            <a:endParaRPr lang="de-DE">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93586854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150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endParaRPr lang="de-DE"/>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endParaRPr lang="de-DE"/>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fld id="{6B29F4C0-09B1-439A-B9BE-455315323F8B}" type="slidenum">
              <a:rPr lang="de-DE" altLang="de-DE"/>
              <a:pPr fontAlgn="base">
                <a:spcBef>
                  <a:spcPct val="0"/>
                </a:spcBef>
                <a:spcAft>
                  <a:spcPct val="0"/>
                </a:spcAft>
                <a:defRPr/>
              </a:pPr>
              <a:t>‹Nr.›</a:t>
            </a:fld>
            <a:endParaRPr lang="de-DE" altLang="de-DE"/>
          </a:p>
        </p:txBody>
      </p:sp>
    </p:spTree>
    <p:extLst>
      <p:ext uri="{BB962C8B-B14F-4D97-AF65-F5344CB8AC3E}">
        <p14:creationId xmlns:p14="http://schemas.microsoft.com/office/powerpoint/2010/main" val="1837773866"/>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endParaRPr lang="de-DE"/>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de-DE"/>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defRPr>
            </a:lvl1pPr>
          </a:lstStyle>
          <a:p>
            <a:pPr fontAlgn="base">
              <a:spcAft>
                <a:spcPct val="0"/>
              </a:spcAft>
              <a:defRPr/>
            </a:pPr>
            <a:fld id="{1DD19954-FB1D-4D34-82D1-BFA07F5FE818}" type="slidenum">
              <a:rPr lang="de-DE" altLang="de-DE"/>
              <a:pPr fontAlgn="base">
                <a:spcAft>
                  <a:spcPct val="0"/>
                </a:spcAft>
                <a:defRPr/>
              </a:pPr>
              <a:t>‹Nr.›</a:t>
            </a:fld>
            <a:endParaRPr lang="de-DE" altLang="de-DE"/>
          </a:p>
        </p:txBody>
      </p:sp>
    </p:spTree>
    <p:extLst>
      <p:ext uri="{BB962C8B-B14F-4D97-AF65-F5344CB8AC3E}">
        <p14:creationId xmlns:p14="http://schemas.microsoft.com/office/powerpoint/2010/main" val="58833327"/>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C9A5233-40B0-245B-C32D-F8D4D7FC4D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300533C-2C9D-4B85-60D1-D281C52AF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8598592-E063-10FD-B421-919F659E6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a:extLst>
              <a:ext uri="{FF2B5EF4-FFF2-40B4-BE49-F238E27FC236}">
                <a16:creationId xmlns:a16="http://schemas.microsoft.com/office/drawing/2014/main" id="{B762FFA0-6088-768A-F331-528385FC4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36FF653-EE1B-029B-980C-0603B42492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9ECC4-4A1F-4A72-A84B-D407D5B235ED}" type="slidenum">
              <a:rPr lang="de-DE" smtClean="0"/>
              <a:t>‹Nr.›</a:t>
            </a:fld>
            <a:endParaRPr lang="de-DE"/>
          </a:p>
        </p:txBody>
      </p:sp>
    </p:spTree>
    <p:extLst>
      <p:ext uri="{BB962C8B-B14F-4D97-AF65-F5344CB8AC3E}">
        <p14:creationId xmlns:p14="http://schemas.microsoft.com/office/powerpoint/2010/main" val="4009340621"/>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7BD3-3441-4E19-A0F1-DFA5350D0461}" type="slidenum">
              <a:rPr lang="de-DE" smtClean="0"/>
              <a:t>‹Nr.›</a:t>
            </a:fld>
            <a:endParaRPr lang="de-DE"/>
          </a:p>
        </p:txBody>
      </p:sp>
    </p:spTree>
    <p:extLst>
      <p:ext uri="{BB962C8B-B14F-4D97-AF65-F5344CB8AC3E}">
        <p14:creationId xmlns:p14="http://schemas.microsoft.com/office/powerpoint/2010/main" val="312071293"/>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derra.berlin/" TargetMode="External"/><Relationship Id="rId5" Type="http://schemas.openxmlformats.org/officeDocument/2006/relationships/hyperlink" Target="mailto:derra@gmx.de"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54.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4.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4.xml"/><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dg-e.de/"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dg-e.de/" TargetMode="External"/><Relationship Id="rId3" Type="http://schemas.openxmlformats.org/officeDocument/2006/relationships/hyperlink" Target="https://www.zentrale-pruefstelle-praevention.de/" TargetMode="External"/><Relationship Id="rId7" Type="http://schemas.openxmlformats.org/officeDocument/2006/relationships/hyperlink" Target="https://www.klett-cotta.de/downloads?sonder_download=on&amp;id=111131&amp;subsubnavi_verlag=23219"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klett-cotta.de/media/44/Derra_Schilling_Downloadmaterial.33048.pdf" TargetMode="External"/><Relationship Id="rId5" Type="http://schemas.openxmlformats.org/officeDocument/2006/relationships/hyperlink" Target="https://www.klett-cotta.biz/downloads_klettcotta/Achtsamkeit_und_Schmerz_AUDIO.zip" TargetMode="External"/><Relationship Id="rId10" Type="http://schemas.openxmlformats.org/officeDocument/2006/relationships/image" Target="../media/image9.png"/><Relationship Id="rId4" Type="http://schemas.openxmlformats.org/officeDocument/2006/relationships/hyperlink" Target="http://www.youtube.com/watch?v=u4gZgnCy5ew" TargetMode="Externa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E88EEE07-2F15-4127-A292-0B2BEA516345}"/>
              </a:ext>
            </a:extLst>
          </p:cNvPr>
          <p:cNvSpPr>
            <a:spLocks noGrp="1" noChangeArrowheads="1"/>
          </p:cNvSpPr>
          <p:nvPr>
            <p:ph type="ctrTitle"/>
          </p:nvPr>
        </p:nvSpPr>
        <p:spPr>
          <a:xfrm>
            <a:off x="2725739" y="256304"/>
            <a:ext cx="6580187" cy="1173193"/>
          </a:xfrm>
        </p:spPr>
        <p:txBody>
          <a:bodyPr>
            <a:normAutofit/>
          </a:bodyPr>
          <a:lstStyle/>
          <a:p>
            <a:pPr algn="ctr" eaLnBrk="1" hangingPunct="1"/>
            <a:r>
              <a:rPr lang="de-DE" altLang="de-DE" sz="4400" dirty="0">
                <a:solidFill>
                  <a:schemeClr val="tx1"/>
                </a:solidFill>
                <a:effectLst>
                  <a:outerShdw blurRad="38100" dist="38100" dir="2700000" algn="tl">
                    <a:srgbClr val="000000">
                      <a:alpha val="43137"/>
                    </a:srgbClr>
                  </a:outerShdw>
                </a:effectLst>
              </a:rPr>
              <a:t>Autogenes Training</a:t>
            </a:r>
            <a:br>
              <a:rPr lang="de-DE" altLang="de-DE" sz="4400" dirty="0">
                <a:solidFill>
                  <a:schemeClr val="tx1"/>
                </a:solidFill>
              </a:rPr>
            </a:br>
            <a:r>
              <a:rPr lang="de-DE" altLang="de-DE" sz="3200" dirty="0">
                <a:solidFill>
                  <a:schemeClr val="tx1"/>
                </a:solidFill>
                <a:effectLst>
                  <a:outerShdw blurRad="38100" dist="38100" dir="2700000" algn="tl">
                    <a:srgbClr val="000000">
                      <a:alpha val="43137"/>
                    </a:srgbClr>
                  </a:outerShdw>
                </a:effectLst>
              </a:rPr>
              <a:t>Praxis, Methodik und Didaktik</a:t>
            </a:r>
            <a:endParaRPr lang="de-DE" altLang="de-DE" sz="3200" dirty="0">
              <a:effectLst>
                <a:outerShdw blurRad="38100" dist="38100" dir="2700000" algn="tl">
                  <a:srgbClr val="000000">
                    <a:alpha val="43137"/>
                  </a:srgbClr>
                </a:outerShdw>
              </a:effectLst>
            </a:endParaRPr>
          </a:p>
        </p:txBody>
      </p:sp>
      <p:sp>
        <p:nvSpPr>
          <p:cNvPr id="534531" name="Rectangle 3">
            <a:extLst>
              <a:ext uri="{FF2B5EF4-FFF2-40B4-BE49-F238E27FC236}">
                <a16:creationId xmlns:a16="http://schemas.microsoft.com/office/drawing/2014/main" id="{817AE4F3-F1F0-49D9-98CD-0E939D5DD8A0}"/>
              </a:ext>
            </a:extLst>
          </p:cNvPr>
          <p:cNvSpPr>
            <a:spLocks noGrp="1" noChangeArrowheads="1"/>
          </p:cNvSpPr>
          <p:nvPr>
            <p:ph type="subTitle" idx="1"/>
          </p:nvPr>
        </p:nvSpPr>
        <p:spPr>
          <a:xfrm>
            <a:off x="1987950" y="1778748"/>
            <a:ext cx="7740650" cy="881063"/>
          </a:xfrm>
        </p:spPr>
        <p:txBody>
          <a:bodyPr/>
          <a:lstStyle/>
          <a:p>
            <a:pPr algn="ctr" eaLnBrk="1" hangingPunct="1">
              <a:lnSpc>
                <a:spcPct val="90000"/>
              </a:lnSpc>
            </a:pPr>
            <a:r>
              <a:rPr lang="de-DE" altLang="de-DE" sz="2800" dirty="0"/>
              <a:t>Berliner Institut für Psychotherapie und Psychoanalyse 2023</a:t>
            </a:r>
          </a:p>
          <a:p>
            <a:pPr algn="ctr" eaLnBrk="1" hangingPunct="1">
              <a:lnSpc>
                <a:spcPct val="90000"/>
              </a:lnSpc>
            </a:pPr>
            <a:endParaRPr lang="de-DE" altLang="de-DE" b="1" dirty="0"/>
          </a:p>
        </p:txBody>
      </p:sp>
      <p:pic>
        <p:nvPicPr>
          <p:cNvPr id="534532" name="Picture 2" descr="C:\Users\derra\Pictures\psychoso_gruppentherapie_m.jpg">
            <a:extLst>
              <a:ext uri="{FF2B5EF4-FFF2-40B4-BE49-F238E27FC236}">
                <a16:creationId xmlns:a16="http://schemas.microsoft.com/office/drawing/2014/main" id="{5D1C43C6-6667-4916-BC66-F345142C5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962" y="2771181"/>
            <a:ext cx="8877990" cy="37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3" name="Grafik 1">
            <a:extLst>
              <a:ext uri="{FF2B5EF4-FFF2-40B4-BE49-F238E27FC236}">
                <a16:creationId xmlns:a16="http://schemas.microsoft.com/office/drawing/2014/main" id="{EED08079-C9FF-44F5-BE0D-6EF4FCCB3B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51273" y="28578"/>
            <a:ext cx="19018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4" name="Picture 4" descr="Schultz">
            <a:extLst>
              <a:ext uri="{FF2B5EF4-FFF2-40B4-BE49-F238E27FC236}">
                <a16:creationId xmlns:a16="http://schemas.microsoft.com/office/drawing/2014/main" id="{02C6747D-8460-4273-B239-A89873C2B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79" y="104775"/>
            <a:ext cx="176371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6">
            <a:extLst>
              <a:ext uri="{FF2B5EF4-FFF2-40B4-BE49-F238E27FC236}">
                <a16:creationId xmlns:a16="http://schemas.microsoft.com/office/drawing/2014/main" id="{AE8E1BFB-CAF0-46E5-B138-4B816755FA7C}"/>
              </a:ext>
            </a:extLst>
          </p:cNvPr>
          <p:cNvSpPr>
            <a:spLocks noChangeArrowheads="1"/>
          </p:cNvSpPr>
          <p:nvPr/>
        </p:nvSpPr>
        <p:spPr bwMode="auto">
          <a:xfrm>
            <a:off x="116679" y="3175371"/>
            <a:ext cx="3384645" cy="302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spcAft>
                <a:spcPct val="5000"/>
              </a:spcAft>
              <a:buClr>
                <a:srgbClr val="336600"/>
              </a:buClr>
            </a:pPr>
            <a:r>
              <a:rPr lang="de-DE" sz="2400" dirty="0">
                <a:latin typeface="Corbel" panose="020B0503020204020204" pitchFamily="34" charset="0"/>
                <a:ea typeface="MS PGothic" pitchFamily="34" charset="-128"/>
              </a:rPr>
              <a:t>CLAUS DERRA   </a:t>
            </a:r>
          </a:p>
          <a:p>
            <a:pPr algn="ctr">
              <a:spcBef>
                <a:spcPct val="20000"/>
              </a:spcBef>
              <a:spcAft>
                <a:spcPct val="5000"/>
              </a:spcAft>
              <a:buClr>
                <a:srgbClr val="336600"/>
              </a:buClr>
            </a:pPr>
            <a:r>
              <a:rPr lang="de-DE" sz="2400" dirty="0">
                <a:latin typeface="Corbel" panose="020B0503020204020204" pitchFamily="34" charset="0"/>
                <a:ea typeface="MS PGothic" pitchFamily="34" charset="-128"/>
              </a:rPr>
              <a:t>Praxis für Psychotherapie und Supervision</a:t>
            </a:r>
          </a:p>
          <a:p>
            <a:pPr algn="ctr">
              <a:spcBef>
                <a:spcPct val="20000"/>
              </a:spcBef>
              <a:spcAft>
                <a:spcPct val="5000"/>
              </a:spcAft>
              <a:buClr>
                <a:srgbClr val="336600"/>
              </a:buClr>
            </a:pPr>
            <a:r>
              <a:rPr lang="de-DE" sz="2400" dirty="0">
                <a:latin typeface="Corbel" panose="020B0503020204020204" pitchFamily="34" charset="0"/>
                <a:ea typeface="MS PGothic" pitchFamily="34" charset="-128"/>
              </a:rPr>
              <a:t>Berlin Weißensee</a:t>
            </a:r>
          </a:p>
          <a:p>
            <a:pPr algn="ctr">
              <a:spcBef>
                <a:spcPct val="20000"/>
              </a:spcBef>
              <a:spcAft>
                <a:spcPct val="5000"/>
              </a:spcAft>
              <a:buClr>
                <a:srgbClr val="336600"/>
              </a:buClr>
            </a:pPr>
            <a:r>
              <a:rPr lang="de-DE" sz="2400" dirty="0">
                <a:latin typeface="Corbel" panose="020B0503020204020204" pitchFamily="34" charset="0"/>
                <a:ea typeface="MS PGothic" pitchFamily="34" charset="-128"/>
                <a:hlinkClick r:id="rId5"/>
              </a:rPr>
              <a:t>derra@gmx.de</a:t>
            </a:r>
            <a:endParaRPr lang="de-DE" sz="2400" dirty="0">
              <a:latin typeface="Corbel" panose="020B0503020204020204" pitchFamily="34" charset="0"/>
              <a:ea typeface="MS PGothic" pitchFamily="34" charset="-128"/>
            </a:endParaRPr>
          </a:p>
          <a:p>
            <a:pPr algn="ctr">
              <a:spcBef>
                <a:spcPct val="20000"/>
              </a:spcBef>
              <a:spcAft>
                <a:spcPct val="5000"/>
              </a:spcAft>
              <a:buClr>
                <a:srgbClr val="336600"/>
              </a:buClr>
            </a:pPr>
            <a:r>
              <a:rPr lang="de-DE" sz="2400">
                <a:latin typeface="Corbel" panose="020B0503020204020204" pitchFamily="34" charset="0"/>
                <a:ea typeface="MS PGothic" pitchFamily="34" charset="-128"/>
                <a:hlinkClick r:id="rId6"/>
              </a:rPr>
              <a:t>www.derra.berlin</a:t>
            </a:r>
            <a:endParaRPr lang="de-DE" sz="2400">
              <a:latin typeface="Corbel" panose="020B0503020204020204" pitchFamily="34" charset="0"/>
              <a:ea typeface="MS PGothic" pitchFamily="34" charset="-128"/>
            </a:endParaRPr>
          </a:p>
          <a:p>
            <a:pPr>
              <a:spcBef>
                <a:spcPct val="20000"/>
              </a:spcBef>
              <a:spcAft>
                <a:spcPct val="5000"/>
              </a:spcAft>
              <a:buClr>
                <a:srgbClr val="336600"/>
              </a:buClr>
            </a:pPr>
            <a:endParaRPr lang="de-DE" dirty="0">
              <a:solidFill>
                <a:srgbClr val="336699"/>
              </a:solidFill>
              <a:ea typeface="MS PGothic" pitchFamily="34" charset="-128"/>
            </a:endParaRPr>
          </a:p>
        </p:txBody>
      </p:sp>
      <p:sp>
        <p:nvSpPr>
          <p:cNvPr id="8" name="Rechteck 6">
            <a:extLst>
              <a:ext uri="{FF2B5EF4-FFF2-40B4-BE49-F238E27FC236}">
                <a16:creationId xmlns:a16="http://schemas.microsoft.com/office/drawing/2014/main" id="{E311EE5B-8960-21CD-4CAE-ADBE943B066C}"/>
              </a:ext>
            </a:extLst>
          </p:cNvPr>
          <p:cNvSpPr>
            <a:spLocks noChangeArrowheads="1"/>
          </p:cNvSpPr>
          <p:nvPr/>
        </p:nvSpPr>
        <p:spPr bwMode="auto">
          <a:xfrm>
            <a:off x="7248526" y="6519864"/>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Repro 2016)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3">
            <a:extLst>
              <a:ext uri="{FF2B5EF4-FFF2-40B4-BE49-F238E27FC236}">
                <a16:creationId xmlns:a16="http://schemas.microsoft.com/office/drawing/2014/main" id="{F3FE9662-59AB-4990-B9A9-01D455E4766F}"/>
              </a:ext>
            </a:extLst>
          </p:cNvPr>
          <p:cNvSpPr>
            <a:spLocks noGrp="1" noChangeArrowheads="1"/>
          </p:cNvSpPr>
          <p:nvPr>
            <p:ph idx="1"/>
          </p:nvPr>
        </p:nvSpPr>
        <p:spPr>
          <a:xfrm>
            <a:off x="688975" y="1271588"/>
            <a:ext cx="8229600" cy="4824412"/>
          </a:xfrm>
        </p:spPr>
        <p:txBody>
          <a:bodyPr/>
          <a:lstStyle/>
          <a:p>
            <a:pPr marL="0" indent="0">
              <a:buNone/>
              <a:defRPr/>
            </a:pPr>
            <a:r>
              <a:rPr lang="de-DE" altLang="de-DE" dirty="0">
                <a:effectLst>
                  <a:outerShdw blurRad="38100" dist="38100" dir="2700000" algn="tl">
                    <a:srgbClr val="000000">
                      <a:alpha val="43137"/>
                    </a:srgbClr>
                  </a:outerShdw>
                </a:effectLst>
                <a:latin typeface="Corbel" panose="020B0503020204020204" pitchFamily="34" charset="0"/>
              </a:rPr>
              <a:t>Wahrnehmungsübung …..</a:t>
            </a:r>
          </a:p>
          <a:p>
            <a:pPr eaLnBrk="1" hangingPunct="1">
              <a:defRPr/>
            </a:pPr>
            <a:endParaRPr lang="de-DE" altLang="de-DE" dirty="0">
              <a:latin typeface="Corbel" panose="020B0503020204020204" pitchFamily="34" charset="0"/>
            </a:endParaRPr>
          </a:p>
          <a:p>
            <a:pPr lvl="1" eaLnBrk="1" hangingPunct="1">
              <a:buFont typeface="Wingdings" panose="05000000000000000000" pitchFamily="2" charset="2"/>
              <a:buNone/>
              <a:defRPr/>
            </a:pPr>
            <a:r>
              <a:rPr lang="de-DE" altLang="de-DE" dirty="0">
                <a:latin typeface="Corbel" panose="020B0503020204020204" pitchFamily="34" charset="0"/>
              </a:rPr>
              <a:t>	…. wie Vorstellungen sich </a:t>
            </a:r>
          </a:p>
          <a:p>
            <a:pPr lvl="1" eaLnBrk="1" hangingPunct="1">
              <a:buFont typeface="Wingdings" panose="05000000000000000000" pitchFamily="2" charset="2"/>
              <a:buNone/>
              <a:defRPr/>
            </a:pPr>
            <a:r>
              <a:rPr lang="de-DE" altLang="de-DE" dirty="0">
                <a:latin typeface="Corbel" panose="020B0503020204020204" pitchFamily="34" charset="0"/>
              </a:rPr>
              <a:t>	in Körperreaktionen umsetzen</a:t>
            </a:r>
            <a:r>
              <a:rPr lang="de-DE" altLang="de-DE" dirty="0"/>
              <a:t> …..</a:t>
            </a:r>
          </a:p>
        </p:txBody>
      </p:sp>
      <p:sp>
        <p:nvSpPr>
          <p:cNvPr id="4" name="Inhaltsplatzhalter 2">
            <a:extLst>
              <a:ext uri="{FF2B5EF4-FFF2-40B4-BE49-F238E27FC236}">
                <a16:creationId xmlns:a16="http://schemas.microsoft.com/office/drawing/2014/main" id="{5C802268-01B1-4C7A-8243-88031ADDD2BA}"/>
              </a:ext>
            </a:extLst>
          </p:cNvPr>
          <p:cNvSpPr txBox="1">
            <a:spLocks/>
          </p:cNvSpPr>
          <p:nvPr/>
        </p:nvSpPr>
        <p:spPr bwMode="auto">
          <a:xfrm>
            <a:off x="755650" y="465932"/>
            <a:ext cx="4130675"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buClr>
                <a:srgbClr val="336600"/>
              </a:buClr>
              <a:buFont typeface="Wingdings" panose="05000000000000000000" pitchFamily="2" charset="2"/>
              <a:buNone/>
            </a:pPr>
            <a:r>
              <a:rPr lang="de-DE" altLang="de-DE" dirty="0">
                <a:solidFill>
                  <a:srgbClr val="003300"/>
                </a:solidFill>
                <a:effectLst>
                  <a:outerShdw blurRad="38100" dist="38100" dir="2700000" algn="tl">
                    <a:srgbClr val="000000">
                      <a:alpha val="43137"/>
                    </a:srgbClr>
                  </a:outerShdw>
                </a:effectLst>
                <a:latin typeface="Corbel" panose="020B0503020204020204" pitchFamily="34" charset="0"/>
              </a:rPr>
              <a:t>Vorübung</a:t>
            </a:r>
          </a:p>
          <a:p>
            <a:pPr>
              <a:buClr>
                <a:srgbClr val="336600"/>
              </a:buClr>
              <a:buFont typeface="Wingdings" panose="05000000000000000000" pitchFamily="2" charset="2"/>
              <a:buNone/>
            </a:pPr>
            <a:endParaRPr lang="de-DE" altLang="de-DE" dirty="0">
              <a:solidFill>
                <a:srgbClr val="003300"/>
              </a:solidFill>
            </a:endParaRPr>
          </a:p>
        </p:txBody>
      </p:sp>
      <p:pic>
        <p:nvPicPr>
          <p:cNvPr id="408580" name="Grafik 1">
            <a:extLst>
              <a:ext uri="{FF2B5EF4-FFF2-40B4-BE49-F238E27FC236}">
                <a16:creationId xmlns:a16="http://schemas.microsoft.com/office/drawing/2014/main" id="{4980DCBE-39F6-43AA-9010-3106862168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614" y="1088064"/>
            <a:ext cx="5873336" cy="409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260764" y="95249"/>
            <a:ext cx="1057794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64653">
                    <a:lumMod val="75000"/>
                  </a:srgbClr>
                </a:solidFill>
                <a:effectLst>
                  <a:outerShdw blurRad="38100" dist="38100" dir="2700000" algn="tl">
                    <a:srgbClr val="000000">
                      <a:alpha val="43137"/>
                    </a:srgbClr>
                  </a:outerShdw>
                </a:effectLst>
                <a:uLnTx/>
                <a:uFillTx/>
                <a:latin typeface="Calibri" panose="020F0502020204030204"/>
                <a:ea typeface="+mn-ea"/>
                <a:cs typeface="Arial" charset="0"/>
              </a:rPr>
              <a:t>Zeit für etwas Bewegung   -   Bewegungsrituale für den Alltag</a:t>
            </a:r>
          </a:p>
        </p:txBody>
      </p:sp>
      <p:pic>
        <p:nvPicPr>
          <p:cNvPr id="502787"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765176"/>
            <a:ext cx="6119812"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8" name="Rechteck 6"/>
          <p:cNvSpPr>
            <a:spLocks noChangeArrowheads="1"/>
          </p:cNvSpPr>
          <p:nvPr/>
        </p:nvSpPr>
        <p:spPr bwMode="auto">
          <a:xfrm>
            <a:off x="7351714" y="6611938"/>
            <a:ext cx="3286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Repro 2013)</a:t>
            </a:r>
          </a:p>
        </p:txBody>
      </p:sp>
    </p:spTree>
    <p:extLst>
      <p:ext uri="{BB962C8B-B14F-4D97-AF65-F5344CB8AC3E}">
        <p14:creationId xmlns:p14="http://schemas.microsoft.com/office/powerpoint/2010/main" val="51020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4294967295"/>
          </p:nvPr>
        </p:nvSpPr>
        <p:spPr>
          <a:xfrm>
            <a:off x="968991" y="517855"/>
            <a:ext cx="8725469" cy="4411662"/>
          </a:xfrm>
        </p:spPr>
        <p:txBody>
          <a:bodyPr/>
          <a:lstStyle/>
          <a:p>
            <a:pPr marL="0" indent="0" eaLnBrk="1" hangingPunct="1">
              <a:buNone/>
              <a:defRPr/>
            </a:pPr>
            <a:r>
              <a:rPr lang="de-DE" sz="3600" dirty="0">
                <a:effectLst>
                  <a:outerShdw blurRad="38100" dist="38100" dir="2700000" algn="tl">
                    <a:srgbClr val="000000">
                      <a:alpha val="43137"/>
                    </a:srgbClr>
                  </a:outerShdw>
                </a:effectLst>
                <a:latin typeface="Corbel" panose="020B0503020204020204" pitchFamily="34" charset="0"/>
              </a:rPr>
              <a:t>Bewegungsrituale für den Alltag</a:t>
            </a:r>
          </a:p>
          <a:p>
            <a:pPr marL="457200" lvl="1" indent="0" eaLnBrk="1" hangingPunct="1">
              <a:buNone/>
              <a:defRPr/>
            </a:pPr>
            <a:endParaRPr lang="de-DE" dirty="0">
              <a:latin typeface="Corbel" panose="020B0503020204020204" pitchFamily="34" charset="0"/>
            </a:endParaRPr>
          </a:p>
          <a:p>
            <a:pPr marL="457200" lvl="1" indent="0" eaLnBrk="1" hangingPunct="1">
              <a:buNone/>
              <a:defRPr/>
            </a:pPr>
            <a:r>
              <a:rPr lang="de-DE" sz="2800" dirty="0">
                <a:latin typeface="Corbel" panose="020B0503020204020204" pitchFamily="34" charset="0"/>
              </a:rPr>
              <a:t>   Der Schrankenwärter</a:t>
            </a:r>
          </a:p>
          <a:p>
            <a:pPr marL="457200" lvl="1" indent="0" eaLnBrk="1" hangingPunct="1">
              <a:buNone/>
              <a:defRPr/>
            </a:pPr>
            <a:endParaRPr lang="de-DE" dirty="0">
              <a:latin typeface="Corbel" panose="020B0503020204020204" pitchFamily="34" charset="0"/>
            </a:endParaRPr>
          </a:p>
          <a:p>
            <a:pPr lvl="1" eaLnBrk="1" hangingPunct="1">
              <a:buFont typeface="Wingdings" panose="05000000000000000000" pitchFamily="2" charset="2"/>
              <a:buNone/>
              <a:defRPr/>
            </a:pPr>
            <a:endParaRPr lang="de-DE" dirty="0"/>
          </a:p>
        </p:txBody>
      </p:sp>
      <p:sp>
        <p:nvSpPr>
          <p:cNvPr id="503811" name="Rechteck 2"/>
          <p:cNvSpPr>
            <a:spLocks noChangeArrowheads="1"/>
          </p:cNvSpPr>
          <p:nvPr/>
        </p:nvSpPr>
        <p:spPr bwMode="auto">
          <a:xfrm>
            <a:off x="9383713" y="33339"/>
            <a:ext cx="1236662" cy="14509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404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Inhaltsplatzhalter 1"/>
          <p:cNvSpPr>
            <a:spLocks noGrp="1"/>
          </p:cNvSpPr>
          <p:nvPr>
            <p:ph idx="1"/>
          </p:nvPr>
        </p:nvSpPr>
        <p:spPr>
          <a:xfrm>
            <a:off x="551384" y="1052736"/>
            <a:ext cx="11161240" cy="5211763"/>
          </a:xfrm>
        </p:spPr>
        <p:txBody>
          <a:bodyPr/>
          <a:lstStyle/>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Der Schrankenwärter  -  Drehbewegungen sind gesund</a:t>
            </a:r>
          </a:p>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Der Kirschenklauer  -  gut gegen Resignation</a:t>
            </a:r>
          </a:p>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Der kompetente Stadtrat  -   klug handeln</a:t>
            </a:r>
          </a:p>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Frau Müller – Frau Meier  </a:t>
            </a:r>
            <a:r>
              <a:rPr lang="de-DE" sz="2800">
                <a:effectLst>
                  <a:outerShdw blurRad="38100" dist="38100" dir="2700000" algn="tl">
                    <a:srgbClr val="000000">
                      <a:alpha val="43137"/>
                    </a:srgbClr>
                  </a:outerShdw>
                </a:effectLst>
                <a:latin typeface="Corbel" panose="020B0503020204020204" pitchFamily="34" charset="0"/>
              </a:rPr>
              <a:t>-   Beziehungen sind </a:t>
            </a:r>
            <a:r>
              <a:rPr lang="de-DE" sz="2800" dirty="0">
                <a:effectLst>
                  <a:outerShdw blurRad="38100" dist="38100" dir="2700000" algn="tl">
                    <a:srgbClr val="000000">
                      <a:alpha val="43137"/>
                    </a:srgbClr>
                  </a:outerShdw>
                </a:effectLst>
                <a:latin typeface="Corbel" panose="020B0503020204020204" pitchFamily="34" charset="0"/>
              </a:rPr>
              <a:t>wichtig</a:t>
            </a:r>
          </a:p>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Der </a:t>
            </a:r>
            <a:r>
              <a:rPr lang="de-DE" sz="2800" dirty="0" err="1">
                <a:effectLst>
                  <a:outerShdw blurRad="38100" dist="38100" dir="2700000" algn="tl">
                    <a:srgbClr val="000000">
                      <a:alpha val="43137"/>
                    </a:srgbClr>
                  </a:outerShdw>
                </a:effectLst>
                <a:latin typeface="Corbel" panose="020B0503020204020204" pitchFamily="34" charset="0"/>
              </a:rPr>
              <a:t>Waldi</a:t>
            </a:r>
            <a:r>
              <a:rPr lang="de-DE" sz="2800" dirty="0">
                <a:effectLst>
                  <a:outerShdw blurRad="38100" dist="38100" dir="2700000" algn="tl">
                    <a:srgbClr val="000000">
                      <a:alpha val="43137"/>
                    </a:srgbClr>
                  </a:outerShdw>
                </a:effectLst>
                <a:latin typeface="Corbel" panose="020B0503020204020204" pitchFamily="34" charset="0"/>
              </a:rPr>
              <a:t>  -    Altruismus war gestern, Nein-sagen ist gar nicht so schwer</a:t>
            </a:r>
          </a:p>
        </p:txBody>
      </p:sp>
      <p:sp>
        <p:nvSpPr>
          <p:cNvPr id="3" name="Rectangle 4"/>
          <p:cNvSpPr>
            <a:spLocks noChangeArrowheads="1"/>
          </p:cNvSpPr>
          <p:nvPr/>
        </p:nvSpPr>
        <p:spPr bwMode="auto">
          <a:xfrm>
            <a:off x="263352" y="188640"/>
            <a:ext cx="84978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600" b="0" i="0" u="none" strike="noStrike" kern="1200" cap="none" spc="0" normalizeH="0" baseline="0" noProof="0" dirty="0">
                <a:ln>
                  <a:noFill/>
                </a:ln>
                <a:solidFill>
                  <a:srgbClr val="464653">
                    <a:lumMod val="75000"/>
                  </a:srgbClr>
                </a:solidFill>
                <a:effectLst>
                  <a:outerShdw blurRad="38100" dist="38100" dir="2700000" algn="tl">
                    <a:srgbClr val="000000">
                      <a:alpha val="43137"/>
                    </a:srgbClr>
                  </a:outerShdw>
                </a:effectLst>
                <a:uLnTx/>
                <a:uFillTx/>
                <a:latin typeface="Corbel" panose="020B0503020204020204" pitchFamily="34" charset="0"/>
                <a:ea typeface="+mn-ea"/>
                <a:cs typeface="Arial" charset="0"/>
              </a:rPr>
              <a:t>Bewegungsrituale für den Alltag</a:t>
            </a:r>
          </a:p>
        </p:txBody>
      </p:sp>
    </p:spTree>
    <p:extLst>
      <p:ext uri="{BB962C8B-B14F-4D97-AF65-F5344CB8AC3E}">
        <p14:creationId xmlns:p14="http://schemas.microsoft.com/office/powerpoint/2010/main" val="983569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019D207B-3D92-42AB-A932-99112FF4EC65}"/>
              </a:ext>
            </a:extLst>
          </p:cNvPr>
          <p:cNvSpPr>
            <a:spLocks noGrp="1" noChangeArrowheads="1"/>
          </p:cNvSpPr>
          <p:nvPr>
            <p:ph type="title"/>
          </p:nvPr>
        </p:nvSpPr>
        <p:spPr>
          <a:xfrm>
            <a:off x="704850" y="117476"/>
            <a:ext cx="8229600" cy="739775"/>
          </a:xfrm>
        </p:spPr>
        <p:txBody>
          <a:bodyPr>
            <a:norm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AT – erste Stunde Einführung</a:t>
            </a:r>
          </a:p>
        </p:txBody>
      </p:sp>
      <p:sp>
        <p:nvSpPr>
          <p:cNvPr id="558083" name="Rectangle 3">
            <a:extLst>
              <a:ext uri="{FF2B5EF4-FFF2-40B4-BE49-F238E27FC236}">
                <a16:creationId xmlns:a16="http://schemas.microsoft.com/office/drawing/2014/main" id="{2BB2F6BF-19CB-4002-8CE8-9B06E61A30A5}"/>
              </a:ext>
            </a:extLst>
          </p:cNvPr>
          <p:cNvSpPr>
            <a:spLocks noGrp="1" noChangeArrowheads="1"/>
          </p:cNvSpPr>
          <p:nvPr>
            <p:ph idx="1"/>
          </p:nvPr>
        </p:nvSpPr>
        <p:spPr>
          <a:xfrm>
            <a:off x="1869743" y="781050"/>
            <a:ext cx="8734567" cy="6220251"/>
          </a:xfrm>
        </p:spPr>
        <p:txBody>
          <a:bodyPr>
            <a:normAutofit lnSpcReduction="10000"/>
          </a:bodyPr>
          <a:lstStyle/>
          <a:p>
            <a:pPr eaLnBrk="1" hangingPunct="1">
              <a:lnSpc>
                <a:spcPct val="150000"/>
              </a:lnSpc>
              <a:spcBef>
                <a:spcPts val="600"/>
              </a:spcBef>
            </a:pPr>
            <a:r>
              <a:rPr lang="de-DE" altLang="de-DE" dirty="0">
                <a:latin typeface="Corbel" panose="020B0503020204020204" pitchFamily="34" charset="0"/>
              </a:rPr>
              <a:t>Vorstellungsrunde</a:t>
            </a:r>
          </a:p>
          <a:p>
            <a:pPr eaLnBrk="1" hangingPunct="1">
              <a:lnSpc>
                <a:spcPct val="150000"/>
              </a:lnSpc>
              <a:spcBef>
                <a:spcPts val="600"/>
              </a:spcBef>
            </a:pPr>
            <a:r>
              <a:rPr lang="de-DE" altLang="de-DE" dirty="0">
                <a:latin typeface="Corbel" panose="020B0503020204020204" pitchFamily="34" charset="0"/>
              </a:rPr>
              <a:t>Zitronenexperiment</a:t>
            </a:r>
          </a:p>
          <a:p>
            <a:pPr eaLnBrk="1" hangingPunct="1">
              <a:lnSpc>
                <a:spcPct val="150000"/>
              </a:lnSpc>
              <a:spcBef>
                <a:spcPts val="600"/>
              </a:spcBef>
            </a:pPr>
            <a:r>
              <a:rPr lang="de-DE" altLang="de-DE" dirty="0">
                <a:latin typeface="Corbel" panose="020B0503020204020204" pitchFamily="34" charset="0"/>
              </a:rPr>
              <a:t>Einführung</a:t>
            </a:r>
          </a:p>
          <a:p>
            <a:pPr eaLnBrk="1" hangingPunct="1">
              <a:lnSpc>
                <a:spcPct val="150000"/>
              </a:lnSpc>
            </a:pPr>
            <a:r>
              <a:rPr lang="de-DE" altLang="de-DE" dirty="0">
                <a:latin typeface="Corbel" panose="020B0503020204020204" pitchFamily="34" charset="0"/>
              </a:rPr>
              <a:t>Skript</a:t>
            </a:r>
          </a:p>
          <a:p>
            <a:pPr lvl="1">
              <a:lnSpc>
                <a:spcPct val="120000"/>
              </a:lnSpc>
              <a:spcBef>
                <a:spcPts val="0"/>
              </a:spcBef>
            </a:pPr>
            <a:r>
              <a:rPr lang="de-DE" altLang="de-DE" dirty="0">
                <a:latin typeface="Corbel" panose="020B0503020204020204" pitchFamily="34" charset="0"/>
              </a:rPr>
              <a:t>Kursbeschreibung</a:t>
            </a:r>
          </a:p>
          <a:p>
            <a:pPr lvl="1">
              <a:lnSpc>
                <a:spcPct val="120000"/>
              </a:lnSpc>
              <a:spcBef>
                <a:spcPts val="0"/>
              </a:spcBef>
            </a:pPr>
            <a:r>
              <a:rPr lang="de-DE" altLang="de-DE" dirty="0">
                <a:solidFill>
                  <a:schemeClr val="bg1">
                    <a:lumMod val="75000"/>
                  </a:schemeClr>
                </a:solidFill>
                <a:latin typeface="Corbel" panose="020B0503020204020204" pitchFamily="34" charset="0"/>
              </a:rPr>
              <a:t>Kursübersicht</a:t>
            </a:r>
          </a:p>
          <a:p>
            <a:pPr lvl="1">
              <a:lnSpc>
                <a:spcPct val="120000"/>
              </a:lnSpc>
              <a:spcBef>
                <a:spcPts val="0"/>
              </a:spcBef>
            </a:pPr>
            <a:r>
              <a:rPr lang="de-DE" altLang="de-DE" dirty="0">
                <a:solidFill>
                  <a:schemeClr val="bg1">
                    <a:lumMod val="75000"/>
                  </a:schemeClr>
                </a:solidFill>
                <a:latin typeface="Corbel" panose="020B0503020204020204" pitchFamily="34" charset="0"/>
              </a:rPr>
              <a:t>Anleitung zum Üben</a:t>
            </a:r>
          </a:p>
          <a:p>
            <a:pPr eaLnBrk="1" hangingPunct="1">
              <a:lnSpc>
                <a:spcPct val="150000"/>
              </a:lnSpc>
            </a:pPr>
            <a:r>
              <a:rPr lang="de-DE" altLang="de-DE" dirty="0">
                <a:solidFill>
                  <a:schemeClr val="bg1">
                    <a:lumMod val="75000"/>
                  </a:schemeClr>
                </a:solidFill>
                <a:latin typeface="Corbel" panose="020B0503020204020204" pitchFamily="34" charset="0"/>
              </a:rPr>
              <a:t>AT „Ich bin ganz ruhig, rechter Arm schwer“</a:t>
            </a:r>
          </a:p>
          <a:p>
            <a:pPr eaLnBrk="1" hangingPunct="1">
              <a:lnSpc>
                <a:spcPct val="150000"/>
              </a:lnSpc>
            </a:pPr>
            <a:r>
              <a:rPr lang="de-DE" altLang="de-DE" dirty="0">
                <a:solidFill>
                  <a:schemeClr val="bg1">
                    <a:lumMod val="75000"/>
                  </a:schemeClr>
                </a:solidFill>
                <a:latin typeface="Corbel" panose="020B0503020204020204" pitchFamily="34" charset="0"/>
              </a:rPr>
              <a:t>Rückmeldung</a:t>
            </a:r>
          </a:p>
          <a:p>
            <a:pPr eaLnBrk="1" hangingPunct="1">
              <a:lnSpc>
                <a:spcPct val="150000"/>
              </a:lnSpc>
            </a:pPr>
            <a:r>
              <a:rPr lang="de-DE" altLang="de-DE" dirty="0">
                <a:solidFill>
                  <a:schemeClr val="bg1">
                    <a:lumMod val="75000"/>
                  </a:schemeClr>
                </a:solidFill>
                <a:latin typeface="Corbel" panose="020B0503020204020204" pitchFamily="34" charset="0"/>
              </a:rPr>
              <a:t>Wochenprotokoll</a:t>
            </a:r>
          </a:p>
        </p:txBody>
      </p:sp>
      <p:pic>
        <p:nvPicPr>
          <p:cNvPr id="2" name="Grafik 1">
            <a:extLst>
              <a:ext uri="{FF2B5EF4-FFF2-40B4-BE49-F238E27FC236}">
                <a16:creationId xmlns:a16="http://schemas.microsoft.com/office/drawing/2014/main" id="{1BE21B08-EB1E-6027-D6C4-F9A741D015E1}"/>
              </a:ext>
            </a:extLst>
          </p:cNvPr>
          <p:cNvPicPr>
            <a:picLocks noChangeAspect="1"/>
          </p:cNvPicPr>
          <p:nvPr/>
        </p:nvPicPr>
        <p:blipFill>
          <a:blip r:embed="rId2"/>
          <a:stretch>
            <a:fillRect/>
          </a:stretch>
        </p:blipFill>
        <p:spPr>
          <a:xfrm>
            <a:off x="7841110" y="256010"/>
            <a:ext cx="3646040" cy="5424354"/>
          </a:xfrm>
          <a:prstGeom prst="rect">
            <a:avLst/>
          </a:prstGeom>
        </p:spPr>
      </p:pic>
    </p:spTree>
    <p:extLst>
      <p:ext uri="{BB962C8B-B14F-4D97-AF65-F5344CB8AC3E}">
        <p14:creationId xmlns:p14="http://schemas.microsoft.com/office/powerpoint/2010/main" val="312173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idx="1"/>
          </p:nvPr>
        </p:nvSpPr>
        <p:spPr>
          <a:xfrm>
            <a:off x="313899" y="163774"/>
            <a:ext cx="11878101" cy="6045957"/>
          </a:xfrm>
        </p:spPr>
        <p:txBody>
          <a:bodyPr>
            <a:noAutofit/>
          </a:bodyPr>
          <a:lstStyle/>
          <a:p>
            <a:pPr eaLnBrk="1" hangingPunct="1">
              <a:spcAft>
                <a:spcPct val="30000"/>
              </a:spcAft>
            </a:pPr>
            <a:r>
              <a:rPr lang="de-DE" altLang="de-DE" sz="2400" b="1" dirty="0"/>
              <a:t>Herzlich willkommen zum Autogenen Training !</a:t>
            </a:r>
            <a:endParaRPr lang="de-DE" altLang="de-DE" sz="2400" dirty="0"/>
          </a:p>
          <a:p>
            <a:pPr eaLnBrk="1" hangingPunct="1">
              <a:spcAft>
                <a:spcPct val="30000"/>
              </a:spcAft>
            </a:pPr>
            <a:r>
              <a:rPr lang="de-DE" altLang="de-DE" sz="2200" dirty="0"/>
              <a:t>Der Kurs wird von der Volkshochschule in Zusammenarbeit mit dem Institut für Bad </a:t>
            </a:r>
            <a:r>
              <a:rPr lang="de-DE" altLang="de-DE" sz="2200" dirty="0" err="1"/>
              <a:t>Mergentheimer</a:t>
            </a:r>
            <a:r>
              <a:rPr lang="de-DE" altLang="de-DE" sz="2200" dirty="0"/>
              <a:t> Kurmedizin und Gesundheitsbildung veranstaltet.</a:t>
            </a:r>
          </a:p>
          <a:p>
            <a:pPr eaLnBrk="1" hangingPunct="1">
              <a:spcAft>
                <a:spcPct val="30000"/>
              </a:spcAft>
            </a:pPr>
            <a:r>
              <a:rPr lang="de-DE" altLang="de-DE" sz="2200" dirty="0"/>
              <a:t>Er findet jeweils montags von 18.00 bis 19.00 Uhr im Haus des Kurgastes statt.</a:t>
            </a:r>
          </a:p>
          <a:p>
            <a:pPr eaLnBrk="1" hangingPunct="1">
              <a:spcAft>
                <a:spcPct val="30000"/>
              </a:spcAft>
            </a:pPr>
            <a:r>
              <a:rPr lang="de-DE" altLang="de-DE" sz="2200" dirty="0"/>
              <a:t>Voraussichtliche Termine: 12.2. / 19.2. / 5.3. / 12.3. / 19.3. / 26.3. / 2.4. / 9.4. / 30.4. / 14.5.2011</a:t>
            </a:r>
          </a:p>
          <a:p>
            <a:pPr eaLnBrk="1" hangingPunct="1">
              <a:spcAft>
                <a:spcPct val="30000"/>
              </a:spcAft>
            </a:pPr>
            <a:r>
              <a:rPr lang="de-DE" altLang="de-DE" sz="2200" dirty="0"/>
              <a:t>Der Kurs ist systematisch aufgebaut, d h. Sie werden das Autogene Training schrittweise und in verschiedenen Varianten kennenlernen. </a:t>
            </a:r>
          </a:p>
          <a:p>
            <a:pPr eaLnBrk="1" hangingPunct="1">
              <a:spcAft>
                <a:spcPct val="30000"/>
              </a:spcAft>
            </a:pPr>
            <a:r>
              <a:rPr lang="de-DE" altLang="de-DE" sz="2200" dirty="0"/>
              <a:t>Ein besonderer Schwerpunkt des Kurses liegt in der Alltagsanwendung und in der Nutzung für verschiedene Befindlichkeitsstörungen. </a:t>
            </a:r>
          </a:p>
          <a:p>
            <a:pPr eaLnBrk="1" hangingPunct="1">
              <a:spcAft>
                <a:spcPct val="30000"/>
              </a:spcAft>
            </a:pPr>
            <a:r>
              <a:rPr lang="de-DE" altLang="de-DE" sz="2200" dirty="0"/>
              <a:t>Dazu ist es notwendig, dass Sie während des Kurses (und hoffentlich auch danach) möglichst regelmäßig täglich zu Hause, am Arbeitsplatz oder in anderen Alltagssituationen üben. Die Regelmäßigkeit wird durch das Führen eines Übungs-Protokolls in den ersten Wochen erleichtert.</a:t>
            </a:r>
          </a:p>
          <a:p>
            <a:pPr eaLnBrk="1" hangingPunct="1">
              <a:spcAft>
                <a:spcPct val="30000"/>
              </a:spcAft>
            </a:pPr>
            <a:r>
              <a:rPr lang="de-DE" altLang="de-DE" sz="2200" dirty="0"/>
              <a:t>Für die Entwicklung Ihrer persönlichen Entspannungsfähigkeit wünschen wir Ihnen viel Erfolg !!</a:t>
            </a:r>
          </a:p>
        </p:txBody>
      </p:sp>
    </p:spTree>
    <p:extLst>
      <p:ext uri="{BB962C8B-B14F-4D97-AF65-F5344CB8AC3E}">
        <p14:creationId xmlns:p14="http://schemas.microsoft.com/office/powerpoint/2010/main" val="2876052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a:extLst>
              <a:ext uri="{FF2B5EF4-FFF2-40B4-BE49-F238E27FC236}">
                <a16:creationId xmlns:a16="http://schemas.microsoft.com/office/drawing/2014/main" id="{BB801CB3-C416-413D-93EA-2966D7391AD7}"/>
              </a:ext>
            </a:extLst>
          </p:cNvPr>
          <p:cNvSpPr>
            <a:spLocks noGrp="1" noChangeArrowheads="1"/>
          </p:cNvSpPr>
          <p:nvPr>
            <p:ph type="title"/>
          </p:nvPr>
        </p:nvSpPr>
        <p:spPr>
          <a:xfrm>
            <a:off x="221412" y="143592"/>
            <a:ext cx="8229600" cy="595313"/>
          </a:xfrm>
        </p:spPr>
        <p:txBody>
          <a:bodyPr>
            <a:norm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Autogenes Training – Grund und Aufbaustufe</a:t>
            </a:r>
          </a:p>
        </p:txBody>
      </p:sp>
      <p:sp>
        <p:nvSpPr>
          <p:cNvPr id="627715" name="Rectangle 3">
            <a:extLst>
              <a:ext uri="{FF2B5EF4-FFF2-40B4-BE49-F238E27FC236}">
                <a16:creationId xmlns:a16="http://schemas.microsoft.com/office/drawing/2014/main" id="{B34B0637-E3F2-4DFF-9F05-795EE2588BCB}"/>
              </a:ext>
            </a:extLst>
          </p:cNvPr>
          <p:cNvSpPr>
            <a:spLocks noGrp="1" noChangeArrowheads="1"/>
          </p:cNvSpPr>
          <p:nvPr>
            <p:ph idx="1"/>
          </p:nvPr>
        </p:nvSpPr>
        <p:spPr>
          <a:xfrm>
            <a:off x="483079" y="799290"/>
            <a:ext cx="11708921" cy="6058710"/>
          </a:xfrm>
        </p:spPr>
        <p:txBody>
          <a:bodyPr>
            <a:normAutofit/>
          </a:bodyPr>
          <a:lstStyle/>
          <a:p>
            <a:pPr eaLnBrk="1" hangingPunct="1">
              <a:lnSpc>
                <a:spcPct val="110000"/>
              </a:lnSpc>
              <a:spcBef>
                <a:spcPts val="600"/>
              </a:spcBef>
              <a:spcAft>
                <a:spcPts val="600"/>
              </a:spcAft>
              <a:buFont typeface="Wingdings" panose="05000000000000000000" pitchFamily="2" charset="2"/>
              <a:buNone/>
            </a:pPr>
            <a:r>
              <a:rPr lang="de-DE" altLang="de-DE" sz="2400" dirty="0"/>
              <a:t>1. </a:t>
            </a:r>
            <a:r>
              <a:rPr lang="de-DE" altLang="de-DE" sz="2400" dirty="0">
                <a:latin typeface="Corbel" panose="020B0503020204020204" pitchFamily="34" charset="0"/>
              </a:rPr>
              <a:t>Ruheübung / Schwereübung (rechter 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2. Feedback / Hilfestellungen (Arme und Beine sind schwer) Aufmerksamkeitsscheinwerfer</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3. Physiologische Grundlagen (Wärmeübung rechter 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4. Wärmeübung (Arme und Beine sind angenehm warm)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5. Kurzformel   Ruhe Schwere Wärme</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6. Atemübung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7. Bauchübung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8. Herzübung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9. Nacken-Kopf-Stirn-Übung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10. Leitsätze und formelhafte Vorsatzbildung</a:t>
            </a:r>
          </a:p>
        </p:txBody>
      </p:sp>
    </p:spTree>
    <p:extLst>
      <p:ext uri="{BB962C8B-B14F-4D97-AF65-F5344CB8AC3E}">
        <p14:creationId xmlns:p14="http://schemas.microsoft.com/office/powerpoint/2010/main" val="559411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019D207B-3D92-42AB-A932-99112FF4EC65}"/>
              </a:ext>
            </a:extLst>
          </p:cNvPr>
          <p:cNvSpPr>
            <a:spLocks noGrp="1" noChangeArrowheads="1"/>
          </p:cNvSpPr>
          <p:nvPr>
            <p:ph type="title"/>
          </p:nvPr>
        </p:nvSpPr>
        <p:spPr>
          <a:xfrm>
            <a:off x="704850" y="117476"/>
            <a:ext cx="8229600" cy="739775"/>
          </a:xfrm>
        </p:spPr>
        <p:txBody>
          <a:bodyPr>
            <a:norm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AT – erste Stunde Einführung</a:t>
            </a:r>
          </a:p>
        </p:txBody>
      </p:sp>
      <p:sp>
        <p:nvSpPr>
          <p:cNvPr id="558083" name="Rectangle 3">
            <a:extLst>
              <a:ext uri="{FF2B5EF4-FFF2-40B4-BE49-F238E27FC236}">
                <a16:creationId xmlns:a16="http://schemas.microsoft.com/office/drawing/2014/main" id="{2BB2F6BF-19CB-4002-8CE8-9B06E61A30A5}"/>
              </a:ext>
            </a:extLst>
          </p:cNvPr>
          <p:cNvSpPr>
            <a:spLocks noGrp="1" noChangeArrowheads="1"/>
          </p:cNvSpPr>
          <p:nvPr>
            <p:ph idx="1"/>
          </p:nvPr>
        </p:nvSpPr>
        <p:spPr>
          <a:xfrm>
            <a:off x="1869743" y="781050"/>
            <a:ext cx="8734567" cy="6220251"/>
          </a:xfrm>
        </p:spPr>
        <p:txBody>
          <a:bodyPr>
            <a:normAutofit lnSpcReduction="10000"/>
          </a:bodyPr>
          <a:lstStyle/>
          <a:p>
            <a:pPr eaLnBrk="1" hangingPunct="1">
              <a:lnSpc>
                <a:spcPct val="150000"/>
              </a:lnSpc>
              <a:spcBef>
                <a:spcPts val="600"/>
              </a:spcBef>
            </a:pPr>
            <a:r>
              <a:rPr lang="de-DE" altLang="de-DE" dirty="0">
                <a:latin typeface="Corbel" panose="020B0503020204020204" pitchFamily="34" charset="0"/>
              </a:rPr>
              <a:t>Vorstellungsrunde</a:t>
            </a:r>
          </a:p>
          <a:p>
            <a:pPr eaLnBrk="1" hangingPunct="1">
              <a:lnSpc>
                <a:spcPct val="150000"/>
              </a:lnSpc>
              <a:spcBef>
                <a:spcPts val="600"/>
              </a:spcBef>
            </a:pPr>
            <a:r>
              <a:rPr lang="de-DE" altLang="de-DE" dirty="0">
                <a:latin typeface="Corbel" panose="020B0503020204020204" pitchFamily="34" charset="0"/>
              </a:rPr>
              <a:t>Zitronenexperiment</a:t>
            </a:r>
          </a:p>
          <a:p>
            <a:pPr eaLnBrk="1" hangingPunct="1">
              <a:lnSpc>
                <a:spcPct val="150000"/>
              </a:lnSpc>
              <a:spcBef>
                <a:spcPts val="600"/>
              </a:spcBef>
            </a:pPr>
            <a:r>
              <a:rPr lang="de-DE" altLang="de-DE" dirty="0">
                <a:latin typeface="Corbel" panose="020B0503020204020204" pitchFamily="34" charset="0"/>
              </a:rPr>
              <a:t>Einführung</a:t>
            </a:r>
          </a:p>
          <a:p>
            <a:pPr eaLnBrk="1" hangingPunct="1">
              <a:lnSpc>
                <a:spcPct val="150000"/>
              </a:lnSpc>
            </a:pPr>
            <a:r>
              <a:rPr lang="de-DE" altLang="de-DE" dirty="0">
                <a:latin typeface="Corbel" panose="020B0503020204020204" pitchFamily="34" charset="0"/>
              </a:rPr>
              <a:t>Skript</a:t>
            </a:r>
          </a:p>
          <a:p>
            <a:pPr lvl="1">
              <a:lnSpc>
                <a:spcPct val="120000"/>
              </a:lnSpc>
              <a:spcBef>
                <a:spcPts val="0"/>
              </a:spcBef>
            </a:pPr>
            <a:r>
              <a:rPr lang="de-DE" altLang="de-DE" dirty="0">
                <a:latin typeface="Corbel" panose="020B0503020204020204" pitchFamily="34" charset="0"/>
              </a:rPr>
              <a:t>Kursbeschreibung</a:t>
            </a:r>
          </a:p>
          <a:p>
            <a:pPr lvl="1">
              <a:lnSpc>
                <a:spcPct val="120000"/>
              </a:lnSpc>
              <a:spcBef>
                <a:spcPts val="0"/>
              </a:spcBef>
            </a:pPr>
            <a:r>
              <a:rPr lang="de-DE" altLang="de-DE" dirty="0">
                <a:latin typeface="Corbel" panose="020B0503020204020204" pitchFamily="34" charset="0"/>
              </a:rPr>
              <a:t>Kursübersicht</a:t>
            </a:r>
          </a:p>
          <a:p>
            <a:pPr lvl="1">
              <a:lnSpc>
                <a:spcPct val="120000"/>
              </a:lnSpc>
              <a:spcBef>
                <a:spcPts val="0"/>
              </a:spcBef>
            </a:pPr>
            <a:r>
              <a:rPr lang="de-DE" altLang="de-DE" dirty="0">
                <a:latin typeface="Corbel" panose="020B0503020204020204" pitchFamily="34" charset="0"/>
              </a:rPr>
              <a:t>Anleitung zum Üben</a:t>
            </a:r>
          </a:p>
          <a:p>
            <a:pPr eaLnBrk="1" hangingPunct="1">
              <a:lnSpc>
                <a:spcPct val="150000"/>
              </a:lnSpc>
            </a:pPr>
            <a:r>
              <a:rPr lang="de-DE" altLang="de-DE" dirty="0">
                <a:solidFill>
                  <a:schemeClr val="bg1">
                    <a:lumMod val="75000"/>
                  </a:schemeClr>
                </a:solidFill>
                <a:latin typeface="Corbel" panose="020B0503020204020204" pitchFamily="34" charset="0"/>
              </a:rPr>
              <a:t>AT „Ich bin ganz ruhig, rechter Arm schwer“</a:t>
            </a:r>
          </a:p>
          <a:p>
            <a:pPr eaLnBrk="1" hangingPunct="1">
              <a:lnSpc>
                <a:spcPct val="150000"/>
              </a:lnSpc>
            </a:pPr>
            <a:r>
              <a:rPr lang="de-DE" altLang="de-DE" dirty="0">
                <a:solidFill>
                  <a:schemeClr val="bg1">
                    <a:lumMod val="75000"/>
                  </a:schemeClr>
                </a:solidFill>
                <a:latin typeface="Corbel" panose="020B0503020204020204" pitchFamily="34" charset="0"/>
              </a:rPr>
              <a:t>Rückmeldung</a:t>
            </a:r>
          </a:p>
          <a:p>
            <a:pPr eaLnBrk="1" hangingPunct="1">
              <a:lnSpc>
                <a:spcPct val="150000"/>
              </a:lnSpc>
            </a:pPr>
            <a:r>
              <a:rPr lang="de-DE" altLang="de-DE" dirty="0">
                <a:solidFill>
                  <a:schemeClr val="bg1">
                    <a:lumMod val="75000"/>
                  </a:schemeClr>
                </a:solidFill>
                <a:latin typeface="Corbel" panose="020B0503020204020204" pitchFamily="34" charset="0"/>
              </a:rPr>
              <a:t>Wochenprotokoll</a:t>
            </a:r>
          </a:p>
        </p:txBody>
      </p:sp>
    </p:spTree>
    <p:extLst>
      <p:ext uri="{BB962C8B-B14F-4D97-AF65-F5344CB8AC3E}">
        <p14:creationId xmlns:p14="http://schemas.microsoft.com/office/powerpoint/2010/main" val="1418636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4290" y="131619"/>
            <a:ext cx="10515600" cy="748146"/>
          </a:xfrm>
        </p:spPr>
        <p:txBody>
          <a:bodyPr>
            <a:normAutofit/>
          </a:bodyPr>
          <a:lstStyle/>
          <a:p>
            <a:r>
              <a:rPr lang="de-DE" sz="4000" b="1" dirty="0">
                <a:effectLst>
                  <a:outerShdw blurRad="38100" dist="38100" dir="2700000" algn="tl">
                    <a:srgbClr val="000000">
                      <a:alpha val="43137"/>
                    </a:srgbClr>
                  </a:outerShdw>
                </a:effectLst>
              </a:rPr>
              <a:t>Durchführen der Übung     </a:t>
            </a:r>
            <a:r>
              <a:rPr lang="de-DE" sz="3100" b="1" dirty="0">
                <a:effectLst>
                  <a:outerShdw blurRad="38100" dist="38100" dir="2700000" algn="tl">
                    <a:srgbClr val="000000">
                      <a:alpha val="43137"/>
                    </a:srgbClr>
                  </a:outerShdw>
                </a:effectLst>
              </a:rPr>
              <a:t>Uhr im Blick haben!</a:t>
            </a:r>
          </a:p>
        </p:txBody>
      </p:sp>
      <p:sp>
        <p:nvSpPr>
          <p:cNvPr id="3" name="Inhaltsplatzhalter 2"/>
          <p:cNvSpPr>
            <a:spLocks noGrp="1"/>
          </p:cNvSpPr>
          <p:nvPr>
            <p:ph idx="1"/>
          </p:nvPr>
        </p:nvSpPr>
        <p:spPr>
          <a:xfrm>
            <a:off x="623455" y="928256"/>
            <a:ext cx="11443853" cy="5694217"/>
          </a:xfrm>
        </p:spPr>
        <p:txBody>
          <a:bodyPr>
            <a:normAutofit/>
          </a:bodyPr>
          <a:lstStyle/>
          <a:p>
            <a:r>
              <a:rPr lang="de-DE" dirty="0"/>
              <a:t>„</a:t>
            </a:r>
            <a:r>
              <a:rPr lang="de-DE" b="1" dirty="0"/>
              <a:t>Machen Sie es sich auf Ihrem Stuhl bequem“</a:t>
            </a:r>
          </a:p>
          <a:p>
            <a:r>
              <a:rPr lang="de-DE" b="1" dirty="0"/>
              <a:t>„Nehmen Sie einen tiefen Atemzug“</a:t>
            </a:r>
          </a:p>
          <a:p>
            <a:r>
              <a:rPr lang="de-DE" b="1" dirty="0"/>
              <a:t>„Lassen Sie Ihren Blick irgendwo ruhen oder schließen Sie die Augen“</a:t>
            </a:r>
          </a:p>
          <a:p>
            <a:r>
              <a:rPr lang="de-DE" dirty="0"/>
              <a:t>Folgende Formeln vorsprechen:</a:t>
            </a:r>
          </a:p>
          <a:p>
            <a:pPr marL="0" indent="0">
              <a:buNone/>
            </a:pPr>
            <a:r>
              <a:rPr lang="de-DE" dirty="0"/>
              <a:t>          </a:t>
            </a:r>
            <a:r>
              <a:rPr lang="de-DE" b="1" dirty="0"/>
              <a:t>„Ich bin ganz ruhig“</a:t>
            </a:r>
          </a:p>
          <a:p>
            <a:pPr marL="0" indent="0">
              <a:buNone/>
            </a:pPr>
            <a:r>
              <a:rPr lang="de-DE" b="1" dirty="0"/>
              <a:t>          „Mein rechter Arm ist schwer“</a:t>
            </a:r>
          </a:p>
          <a:p>
            <a:r>
              <a:rPr lang="de-DE" dirty="0"/>
              <a:t>Formeln alle 10 bis 15 Sekunden wiederholen, Zeitrahmen </a:t>
            </a:r>
            <a:r>
              <a:rPr lang="de-DE" sz="2400" dirty="0"/>
              <a:t>(zwei bis drei Min.)</a:t>
            </a:r>
          </a:p>
          <a:p>
            <a:r>
              <a:rPr lang="de-DE" dirty="0"/>
              <a:t>Rücknahme </a:t>
            </a:r>
          </a:p>
          <a:p>
            <a:pPr lvl="2"/>
            <a:r>
              <a:rPr lang="de-DE" sz="2400" b="1" dirty="0"/>
              <a:t>„Tief ein- und ausatmen“</a:t>
            </a:r>
          </a:p>
          <a:p>
            <a:pPr lvl="2"/>
            <a:r>
              <a:rPr lang="de-DE" sz="2400" b="1" dirty="0"/>
              <a:t>„Arme und Beine strecken und bewegen“</a:t>
            </a:r>
          </a:p>
          <a:p>
            <a:pPr lvl="2"/>
            <a:r>
              <a:rPr lang="de-DE" sz="2400" b="1" dirty="0"/>
              <a:t>„Augen langsam wieder öffnen“</a:t>
            </a:r>
            <a:endParaRPr lang="de-DE" dirty="0"/>
          </a:p>
        </p:txBody>
      </p:sp>
    </p:spTree>
    <p:extLst>
      <p:ext uri="{BB962C8B-B14F-4D97-AF65-F5344CB8AC3E}">
        <p14:creationId xmlns:p14="http://schemas.microsoft.com/office/powerpoint/2010/main" val="3532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Titel 1">
            <a:extLst>
              <a:ext uri="{FF2B5EF4-FFF2-40B4-BE49-F238E27FC236}">
                <a16:creationId xmlns:a16="http://schemas.microsoft.com/office/drawing/2014/main" id="{3104A6CF-47BE-4E38-9A4E-4A62CDB298D2}"/>
              </a:ext>
            </a:extLst>
          </p:cNvPr>
          <p:cNvSpPr>
            <a:spLocks noGrp="1"/>
          </p:cNvSpPr>
          <p:nvPr>
            <p:ph type="title"/>
          </p:nvPr>
        </p:nvSpPr>
        <p:spPr/>
        <p:txBody>
          <a:bodyPr/>
          <a:lstStyle/>
          <a:p>
            <a:endParaRPr lang="de-DE" altLang="de-DE"/>
          </a:p>
        </p:txBody>
      </p:sp>
      <p:pic>
        <p:nvPicPr>
          <p:cNvPr id="553987" name="Picture 2">
            <a:extLst>
              <a:ext uri="{FF2B5EF4-FFF2-40B4-BE49-F238E27FC236}">
                <a16:creationId xmlns:a16="http://schemas.microsoft.com/office/drawing/2014/main" id="{EC2798B4-3653-4824-97BE-F75755147E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8809" y="11114"/>
            <a:ext cx="10247764" cy="6929663"/>
          </a:xfrm>
          <a:noFill/>
        </p:spPr>
      </p:pic>
      <p:sp>
        <p:nvSpPr>
          <p:cNvPr id="2" name="Textfeld 1">
            <a:extLst>
              <a:ext uri="{FF2B5EF4-FFF2-40B4-BE49-F238E27FC236}">
                <a16:creationId xmlns:a16="http://schemas.microsoft.com/office/drawing/2014/main" id="{9DD46CF8-877E-1E16-ABD0-6F49F89AA21E}"/>
              </a:ext>
            </a:extLst>
          </p:cNvPr>
          <p:cNvSpPr txBox="1"/>
          <p:nvPr/>
        </p:nvSpPr>
        <p:spPr>
          <a:xfrm rot="20040642">
            <a:off x="2668235" y="3172713"/>
            <a:ext cx="6855531" cy="1569660"/>
          </a:xfrm>
          <a:prstGeom prst="rect">
            <a:avLst/>
          </a:prstGeom>
          <a:solidFill>
            <a:srgbClr val="FFFF00"/>
          </a:solidFill>
          <a:ln w="38100">
            <a:solidFill>
              <a:schemeClr val="tx1"/>
            </a:solidFill>
          </a:ln>
          <a:effectLst>
            <a:glow rad="228600">
              <a:schemeClr val="accent4">
                <a:satMod val="175000"/>
                <a:alpha val="4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 für Übende am Anfang eher ungünstig,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 da zwei verschiedene Abläufe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 gleichen Übung verwirren können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1283861" y="151607"/>
            <a:ext cx="8229600" cy="739775"/>
          </a:xfrm>
        </p:spPr>
        <p:txBody>
          <a:bodyPr>
            <a:normAutofit/>
          </a:bodyPr>
          <a:lstStyle/>
          <a:p>
            <a:pPr eaLnBrk="1" hangingPunct="1"/>
            <a:r>
              <a:rPr lang="de-DE" altLang="de-DE" sz="3200" b="1" dirty="0">
                <a:effectLst>
                  <a:outerShdw blurRad="38100" dist="38100" dir="2700000" algn="tl">
                    <a:srgbClr val="000000">
                      <a:alpha val="43137"/>
                    </a:srgbClr>
                  </a:outerShdw>
                </a:effectLst>
                <a:latin typeface="Corbel" panose="020B0503020204020204" pitchFamily="34" charset="0"/>
              </a:rPr>
              <a:t>Autogenes Training (AT)</a:t>
            </a:r>
          </a:p>
        </p:txBody>
      </p:sp>
      <p:sp>
        <p:nvSpPr>
          <p:cNvPr id="536579" name="Rectangle 3"/>
          <p:cNvSpPr>
            <a:spLocks noGrp="1" noChangeArrowheads="1"/>
          </p:cNvSpPr>
          <p:nvPr>
            <p:ph idx="1"/>
          </p:nvPr>
        </p:nvSpPr>
        <p:spPr>
          <a:xfrm>
            <a:off x="1670783" y="1328713"/>
            <a:ext cx="4835525" cy="4824412"/>
          </a:xfrm>
        </p:spPr>
        <p:txBody>
          <a:bodyPr/>
          <a:lstStyle/>
          <a:p>
            <a:pPr eaLnBrk="1" hangingPunct="1">
              <a:buFont typeface="Wingdings" panose="05000000000000000000" pitchFamily="2" charset="2"/>
              <a:buNone/>
            </a:pPr>
            <a:r>
              <a:rPr lang="de-DE" altLang="de-DE" sz="2400" b="1" dirty="0">
                <a:latin typeface="Bookman Old Style" panose="02050604050505020204" pitchFamily="18" charset="0"/>
              </a:rPr>
              <a:t>Das autogene Training </a:t>
            </a:r>
          </a:p>
          <a:p>
            <a:pPr marL="522288" lvl="1" indent="-65088">
              <a:spcAft>
                <a:spcPct val="30000"/>
              </a:spcAft>
              <a:buNone/>
            </a:pPr>
            <a:r>
              <a:rPr lang="de-DE" altLang="de-DE" sz="2200" b="1" dirty="0">
                <a:latin typeface="Bookman Old Style" panose="02050604050505020204" pitchFamily="18" charset="0"/>
              </a:rPr>
              <a:t>	</a:t>
            </a:r>
            <a:r>
              <a:rPr lang="de-DE" altLang="de-DE" sz="2200" b="1" dirty="0" err="1">
                <a:latin typeface="Bookman Old Style" panose="02050604050505020204" pitchFamily="18" charset="0"/>
              </a:rPr>
              <a:t>konzentrative</a:t>
            </a:r>
            <a:r>
              <a:rPr lang="de-DE" altLang="de-DE" sz="2200" b="1" dirty="0">
                <a:latin typeface="Bookman Old Style" panose="02050604050505020204" pitchFamily="18" charset="0"/>
              </a:rPr>
              <a:t> Selbstentspannung – Versuch einer klinisch / praktischen Darstellung</a:t>
            </a:r>
          </a:p>
          <a:p>
            <a:pPr marL="990600" lvl="3" indent="-88900">
              <a:buNone/>
            </a:pPr>
            <a:endParaRPr lang="de-DE" altLang="de-DE" dirty="0"/>
          </a:p>
          <a:p>
            <a:pPr marL="990600" lvl="3" indent="-88900">
              <a:buNone/>
            </a:pPr>
            <a:r>
              <a:rPr lang="de-DE" altLang="de-DE" dirty="0"/>
              <a:t>von Prof. Dr. Dr. h.c.</a:t>
            </a:r>
            <a:r>
              <a:rPr lang="de-DE" altLang="de-DE" sz="2000" dirty="0"/>
              <a:t> </a:t>
            </a:r>
            <a:r>
              <a:rPr lang="de-DE" altLang="de-DE" dirty="0"/>
              <a:t>I. H. Schulz</a:t>
            </a:r>
          </a:p>
          <a:p>
            <a:pPr marL="990600" lvl="3" indent="-88900">
              <a:buNone/>
            </a:pPr>
            <a:r>
              <a:rPr lang="de-DE" altLang="de-DE" sz="2000" dirty="0"/>
              <a:t>Berlin (1932)</a:t>
            </a:r>
          </a:p>
        </p:txBody>
      </p:sp>
      <p:pic>
        <p:nvPicPr>
          <p:cNvPr id="536580" name="Picture 4" descr="Schul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525" y="367971"/>
            <a:ext cx="3637081" cy="4810573"/>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265" y="743364"/>
            <a:ext cx="4581549" cy="615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6582" name="Rechteck 1"/>
          <p:cNvSpPr>
            <a:spLocks noChangeArrowheads="1"/>
          </p:cNvSpPr>
          <p:nvPr/>
        </p:nvSpPr>
        <p:spPr bwMode="auto">
          <a:xfrm>
            <a:off x="7166246" y="5392974"/>
            <a:ext cx="3743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de-DE" altLang="de-DE" sz="1800" b="1" dirty="0">
                <a:solidFill>
                  <a:srgbClr val="000000"/>
                </a:solidFill>
              </a:rPr>
              <a:t>Johannes Heinrich Schultz</a:t>
            </a:r>
            <a:r>
              <a:rPr lang="de-DE" altLang="de-DE" sz="1800" dirty="0">
                <a:solidFill>
                  <a:srgbClr val="000000"/>
                </a:solidFill>
              </a:rPr>
              <a:t> </a:t>
            </a:r>
          </a:p>
          <a:p>
            <a:pPr>
              <a:spcBef>
                <a:spcPct val="0"/>
              </a:spcBef>
              <a:buClrTx/>
              <a:buSzTx/>
              <a:buFontTx/>
              <a:buNone/>
            </a:pPr>
            <a:r>
              <a:rPr lang="de-DE" altLang="de-DE" sz="1800" dirty="0"/>
              <a:t>* 20. Juni 1884 in Göttingen; </a:t>
            </a:r>
          </a:p>
          <a:p>
            <a:pPr>
              <a:spcBef>
                <a:spcPct val="0"/>
              </a:spcBef>
              <a:buClrTx/>
              <a:buSzTx/>
              <a:buFontTx/>
              <a:buNone/>
            </a:pPr>
            <a:r>
              <a:rPr lang="de-DE" altLang="de-DE" sz="1800" dirty="0"/>
              <a:t>† 19. September 1970 in Berlin</a:t>
            </a:r>
          </a:p>
        </p:txBody>
      </p:sp>
    </p:spTree>
    <p:extLst>
      <p:ext uri="{BB962C8B-B14F-4D97-AF65-F5344CB8AC3E}">
        <p14:creationId xmlns:p14="http://schemas.microsoft.com/office/powerpoint/2010/main" val="3417353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2000" fill="hold"/>
                                        <p:tgtEl>
                                          <p:spTgt spid="12293"/>
                                        </p:tgtEl>
                                        <p:attrNameLst>
                                          <p:attrName>ppt_w</p:attrName>
                                        </p:attrNameLst>
                                      </p:cBhvr>
                                      <p:tavLst>
                                        <p:tav tm="0">
                                          <p:val>
                                            <p:fltVal val="0"/>
                                          </p:val>
                                        </p:tav>
                                        <p:tav tm="100000">
                                          <p:val>
                                            <p:strVal val="#ppt_w"/>
                                          </p:val>
                                        </p:tav>
                                      </p:tavLst>
                                    </p:anim>
                                    <p:anim calcmode="lin" valueType="num">
                                      <p:cBhvr>
                                        <p:cTn id="8" dur="2000" fill="hold"/>
                                        <p:tgtEl>
                                          <p:spTgt spid="12293"/>
                                        </p:tgtEl>
                                        <p:attrNameLst>
                                          <p:attrName>ppt_h</p:attrName>
                                        </p:attrNameLst>
                                      </p:cBhvr>
                                      <p:tavLst>
                                        <p:tav tm="0">
                                          <p:val>
                                            <p:fltVal val="0"/>
                                          </p:val>
                                        </p:tav>
                                        <p:tav tm="100000">
                                          <p:val>
                                            <p:strVal val="#ppt_h"/>
                                          </p:val>
                                        </p:tav>
                                      </p:tavLst>
                                    </p:anim>
                                    <p:animEffect transition="in" filter="fade">
                                      <p:cBhvr>
                                        <p:cTn id="9"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019D207B-3D92-42AB-A932-99112FF4EC65}"/>
              </a:ext>
            </a:extLst>
          </p:cNvPr>
          <p:cNvSpPr>
            <a:spLocks noGrp="1" noChangeArrowheads="1"/>
          </p:cNvSpPr>
          <p:nvPr>
            <p:ph type="title"/>
          </p:nvPr>
        </p:nvSpPr>
        <p:spPr>
          <a:xfrm>
            <a:off x="704850" y="117476"/>
            <a:ext cx="8229600" cy="739775"/>
          </a:xfrm>
        </p:spPr>
        <p:txBody>
          <a:bodyPr>
            <a:norm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AT – erste Stunde Einführung</a:t>
            </a:r>
          </a:p>
        </p:txBody>
      </p:sp>
      <p:sp>
        <p:nvSpPr>
          <p:cNvPr id="558083" name="Rectangle 3">
            <a:extLst>
              <a:ext uri="{FF2B5EF4-FFF2-40B4-BE49-F238E27FC236}">
                <a16:creationId xmlns:a16="http://schemas.microsoft.com/office/drawing/2014/main" id="{2BB2F6BF-19CB-4002-8CE8-9B06E61A30A5}"/>
              </a:ext>
            </a:extLst>
          </p:cNvPr>
          <p:cNvSpPr>
            <a:spLocks noGrp="1" noChangeArrowheads="1"/>
          </p:cNvSpPr>
          <p:nvPr>
            <p:ph idx="1"/>
          </p:nvPr>
        </p:nvSpPr>
        <p:spPr>
          <a:xfrm>
            <a:off x="1981200" y="781051"/>
            <a:ext cx="8229600" cy="5495925"/>
          </a:xfrm>
        </p:spPr>
        <p:txBody>
          <a:bodyPr/>
          <a:lstStyle/>
          <a:p>
            <a:pPr eaLnBrk="1" hangingPunct="1">
              <a:lnSpc>
                <a:spcPct val="150000"/>
              </a:lnSpc>
            </a:pPr>
            <a:r>
              <a:rPr lang="de-DE" altLang="de-DE" dirty="0">
                <a:latin typeface="Corbel" panose="020B0503020204020204" pitchFamily="34" charset="0"/>
              </a:rPr>
              <a:t>Vorstellungsrunde</a:t>
            </a:r>
          </a:p>
          <a:p>
            <a:pPr eaLnBrk="1" hangingPunct="1">
              <a:lnSpc>
                <a:spcPct val="150000"/>
              </a:lnSpc>
            </a:pPr>
            <a:r>
              <a:rPr lang="de-DE" altLang="de-DE" dirty="0">
                <a:latin typeface="Corbel" panose="020B0503020204020204" pitchFamily="34" charset="0"/>
              </a:rPr>
              <a:t>Zitronenexperiment</a:t>
            </a:r>
          </a:p>
          <a:p>
            <a:pPr eaLnBrk="1" hangingPunct="1">
              <a:lnSpc>
                <a:spcPct val="150000"/>
              </a:lnSpc>
            </a:pPr>
            <a:r>
              <a:rPr lang="de-DE" altLang="de-DE" dirty="0">
                <a:latin typeface="Corbel" panose="020B0503020204020204" pitchFamily="34" charset="0"/>
              </a:rPr>
              <a:t>Einführung</a:t>
            </a:r>
          </a:p>
          <a:p>
            <a:pPr eaLnBrk="1" hangingPunct="1">
              <a:lnSpc>
                <a:spcPct val="150000"/>
              </a:lnSpc>
            </a:pPr>
            <a:r>
              <a:rPr lang="de-DE" altLang="de-DE" dirty="0">
                <a:latin typeface="Corbel" panose="020B0503020204020204" pitchFamily="34" charset="0"/>
              </a:rPr>
              <a:t>Skript</a:t>
            </a:r>
          </a:p>
          <a:p>
            <a:pPr eaLnBrk="1" hangingPunct="1">
              <a:lnSpc>
                <a:spcPct val="150000"/>
              </a:lnSpc>
            </a:pPr>
            <a:r>
              <a:rPr lang="de-DE" altLang="de-DE" dirty="0">
                <a:latin typeface="Corbel" panose="020B0503020204020204" pitchFamily="34" charset="0"/>
              </a:rPr>
              <a:t>AT „Ich bin ganz ruhig, rechter Arm schwer“</a:t>
            </a:r>
          </a:p>
          <a:p>
            <a:pPr eaLnBrk="1" hangingPunct="1">
              <a:lnSpc>
                <a:spcPct val="150000"/>
              </a:lnSpc>
            </a:pPr>
            <a:r>
              <a:rPr lang="de-DE" altLang="de-DE" dirty="0">
                <a:latin typeface="Corbel" panose="020B0503020204020204" pitchFamily="34" charset="0"/>
              </a:rPr>
              <a:t>Rückmeldung</a:t>
            </a:r>
          </a:p>
          <a:p>
            <a:pPr eaLnBrk="1" hangingPunct="1">
              <a:lnSpc>
                <a:spcPct val="150000"/>
              </a:lnSpc>
            </a:pPr>
            <a:r>
              <a:rPr lang="de-DE" altLang="de-DE" dirty="0">
                <a:latin typeface="Corbel" panose="020B0503020204020204" pitchFamily="34" charset="0"/>
              </a:rPr>
              <a:t>Wochenprotokoll</a:t>
            </a:r>
          </a:p>
        </p:txBody>
      </p:sp>
    </p:spTree>
    <p:extLst>
      <p:ext uri="{BB962C8B-B14F-4D97-AF65-F5344CB8AC3E}">
        <p14:creationId xmlns:p14="http://schemas.microsoft.com/office/powerpoint/2010/main" val="150960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3CDCB-3C7A-4266-82C9-9A277CF12256}"/>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3471F642-918A-4124-9E90-0159B4557811}"/>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E24A0442-DE03-4095-A631-DB743D920D42}"/>
              </a:ext>
            </a:extLst>
          </p:cNvPr>
          <p:cNvPicPr>
            <a:picLocks noChangeAspect="1"/>
          </p:cNvPicPr>
          <p:nvPr/>
        </p:nvPicPr>
        <p:blipFill>
          <a:blip r:embed="rId2"/>
          <a:stretch>
            <a:fillRect/>
          </a:stretch>
        </p:blipFill>
        <p:spPr>
          <a:xfrm>
            <a:off x="421607" y="219075"/>
            <a:ext cx="4389499" cy="6419849"/>
          </a:xfrm>
          <a:prstGeom prst="rect">
            <a:avLst/>
          </a:prstGeom>
        </p:spPr>
      </p:pic>
      <p:pic>
        <p:nvPicPr>
          <p:cNvPr id="7" name="Grafik 6">
            <a:extLst>
              <a:ext uri="{FF2B5EF4-FFF2-40B4-BE49-F238E27FC236}">
                <a16:creationId xmlns:a16="http://schemas.microsoft.com/office/drawing/2014/main" id="{3D28DECE-5A14-483C-955C-AC2EE696159F}"/>
              </a:ext>
            </a:extLst>
          </p:cNvPr>
          <p:cNvPicPr>
            <a:picLocks noChangeAspect="1"/>
          </p:cNvPicPr>
          <p:nvPr/>
        </p:nvPicPr>
        <p:blipFill>
          <a:blip r:embed="rId3"/>
          <a:stretch>
            <a:fillRect/>
          </a:stretch>
        </p:blipFill>
        <p:spPr>
          <a:xfrm>
            <a:off x="3829051" y="117923"/>
            <a:ext cx="8201024" cy="7001554"/>
          </a:xfrm>
          <a:prstGeom prst="rect">
            <a:avLst/>
          </a:prstGeom>
        </p:spPr>
      </p:pic>
    </p:spTree>
    <p:extLst>
      <p:ext uri="{BB962C8B-B14F-4D97-AF65-F5344CB8AC3E}">
        <p14:creationId xmlns:p14="http://schemas.microsoft.com/office/powerpoint/2010/main" val="226087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fltVal val="0"/>
                                          </p:val>
                                        </p:tav>
                                        <p:tav tm="100000">
                                          <p:val>
                                            <p:strVal val="#ppt_w"/>
                                          </p:val>
                                        </p:tav>
                                      </p:tavLst>
                                    </p:anim>
                                    <p:anim calcmode="lin" valueType="num">
                                      <p:cBhvr>
                                        <p:cTn id="8" dur="2250" fill="hold"/>
                                        <p:tgtEl>
                                          <p:spTgt spid="7"/>
                                        </p:tgtEl>
                                        <p:attrNameLst>
                                          <p:attrName>ppt_h</p:attrName>
                                        </p:attrNameLst>
                                      </p:cBhvr>
                                      <p:tavLst>
                                        <p:tav tm="0">
                                          <p:val>
                                            <p:fltVal val="0"/>
                                          </p:val>
                                        </p:tav>
                                        <p:tav tm="100000">
                                          <p:val>
                                            <p:strVal val="#ppt_h"/>
                                          </p:val>
                                        </p:tav>
                                      </p:tavLst>
                                    </p:anim>
                                    <p:animEffect transition="in" filter="fade">
                                      <p:cBhvr>
                                        <p:cTn id="9"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a:extLst>
              <a:ext uri="{FF2B5EF4-FFF2-40B4-BE49-F238E27FC236}">
                <a16:creationId xmlns:a16="http://schemas.microsoft.com/office/drawing/2014/main" id="{5552F250-C5A0-4B5C-89A4-CBAEAB85E792}"/>
              </a:ext>
            </a:extLst>
          </p:cNvPr>
          <p:cNvSpPr>
            <a:spLocks noGrp="1" noChangeArrowheads="1"/>
          </p:cNvSpPr>
          <p:nvPr>
            <p:ph type="title"/>
          </p:nvPr>
        </p:nvSpPr>
        <p:spPr>
          <a:xfrm>
            <a:off x="381000" y="177798"/>
            <a:ext cx="8229600" cy="739775"/>
          </a:xfrm>
        </p:spPr>
        <p:txBody>
          <a:bodyPr>
            <a:normAutofit/>
          </a:bodyPr>
          <a:lstStyle/>
          <a:p>
            <a:pPr eaLnBrk="1" hangingPunct="1"/>
            <a:r>
              <a:rPr lang="de-DE" altLang="de-DE" sz="3600" dirty="0">
                <a:latin typeface="Corbel" panose="020B0503020204020204" pitchFamily="34" charset="0"/>
              </a:rPr>
              <a:t>Autogenes Training  - Grundkonzept</a:t>
            </a:r>
          </a:p>
        </p:txBody>
      </p:sp>
      <p:sp>
        <p:nvSpPr>
          <p:cNvPr id="68611" name="Rectangle 3">
            <a:extLst>
              <a:ext uri="{FF2B5EF4-FFF2-40B4-BE49-F238E27FC236}">
                <a16:creationId xmlns:a16="http://schemas.microsoft.com/office/drawing/2014/main" id="{0125B724-797D-4875-8513-3E4A6C454147}"/>
              </a:ext>
            </a:extLst>
          </p:cNvPr>
          <p:cNvSpPr>
            <a:spLocks noGrp="1" noChangeArrowheads="1"/>
          </p:cNvSpPr>
          <p:nvPr>
            <p:ph idx="1"/>
          </p:nvPr>
        </p:nvSpPr>
        <p:spPr>
          <a:xfrm>
            <a:off x="1162051" y="1125539"/>
            <a:ext cx="10467974" cy="5184775"/>
          </a:xfrm>
        </p:spPr>
        <p:txBody>
          <a:bodyPr/>
          <a:lstStyle/>
          <a:p>
            <a:pPr eaLnBrk="1" hangingPunct="1"/>
            <a:r>
              <a:rPr lang="de-DE" altLang="de-DE" sz="2600" dirty="0">
                <a:latin typeface="Corbel" panose="020B0503020204020204" pitchFamily="34" charset="0"/>
              </a:rPr>
              <a:t>kurze Übungen 2 - 3 Minuten</a:t>
            </a:r>
          </a:p>
          <a:p>
            <a:pPr eaLnBrk="1" hangingPunct="1"/>
            <a:r>
              <a:rPr lang="de-DE" altLang="de-DE" sz="2600" dirty="0">
                <a:latin typeface="Corbel" panose="020B0503020204020204" pitchFamily="34" charset="0"/>
              </a:rPr>
              <a:t>im Sitzen, abends im Liegen</a:t>
            </a:r>
          </a:p>
          <a:p>
            <a:pPr eaLnBrk="1" hangingPunct="1"/>
            <a:r>
              <a:rPr lang="de-DE" altLang="de-DE" sz="2600" dirty="0">
                <a:latin typeface="Corbel" panose="020B0503020204020204" pitchFamily="34" charset="0"/>
              </a:rPr>
              <a:t>Droschkenkutscherhaltung (bei Schmerz eher ungünstig, heute eher für Fortgeschrittene)</a:t>
            </a:r>
          </a:p>
          <a:p>
            <a:pPr eaLnBrk="1" hangingPunct="1"/>
            <a:r>
              <a:rPr lang="de-DE" altLang="de-DE" sz="2600" dirty="0">
                <a:latin typeface="Corbel" panose="020B0503020204020204" pitchFamily="34" charset="0"/>
              </a:rPr>
              <a:t>Ruhe – Schwere – Wärme </a:t>
            </a:r>
            <a:r>
              <a:rPr lang="de-DE" altLang="de-DE" sz="2600" dirty="0">
                <a:latin typeface="Corbel" panose="020B0503020204020204" pitchFamily="34" charset="0"/>
                <a:cs typeface="Arial" panose="020B0604020202020204" pitchFamily="34" charset="0"/>
              </a:rPr>
              <a:t>→ Entspannungsreaktion</a:t>
            </a:r>
          </a:p>
          <a:p>
            <a:pPr eaLnBrk="1" hangingPunct="1"/>
            <a:r>
              <a:rPr lang="de-DE" altLang="de-DE" sz="2600" dirty="0">
                <a:latin typeface="Corbel" panose="020B0503020204020204" pitchFamily="34" charset="0"/>
                <a:cs typeface="Arial" panose="020B0604020202020204" pitchFamily="34" charset="0"/>
              </a:rPr>
              <a:t>Organübungen → Körperwahrnehmung</a:t>
            </a:r>
          </a:p>
          <a:p>
            <a:pPr eaLnBrk="1" hangingPunct="1"/>
            <a:r>
              <a:rPr lang="de-DE" altLang="de-DE" sz="2600" dirty="0">
                <a:latin typeface="Corbel" panose="020B0503020204020204" pitchFamily="34" charset="0"/>
                <a:cs typeface="Arial" panose="020B0604020202020204" pitchFamily="34" charset="0"/>
              </a:rPr>
              <a:t>Imaginatives Verfahren</a:t>
            </a:r>
          </a:p>
          <a:p>
            <a:pPr eaLnBrk="1" hangingPunct="1">
              <a:buFont typeface="Wingdings" panose="05000000000000000000" pitchFamily="2" charset="2"/>
              <a:buNone/>
            </a:pPr>
            <a:endParaRPr lang="de-DE" altLang="de-DE" sz="2600" dirty="0">
              <a:latin typeface="Corbel" panose="020B0503020204020204" pitchFamily="34" charset="0"/>
              <a:cs typeface="Arial" panose="020B0604020202020204" pitchFamily="34" charset="0"/>
            </a:endParaRPr>
          </a:p>
          <a:p>
            <a:pPr eaLnBrk="1" hangingPunct="1"/>
            <a:r>
              <a:rPr lang="de-DE" altLang="de-DE" sz="2600" dirty="0">
                <a:latin typeface="Corbel" panose="020B0503020204020204" pitchFamily="34" charset="0"/>
                <a:cs typeface="Arial" panose="020B0604020202020204" pitchFamily="34" charset="0"/>
              </a:rPr>
              <a:t>Entwicklung einer Leitlinie für das therapeutische Setting durch die DGÄHAT 1998 -2001 und 2016</a:t>
            </a:r>
          </a:p>
        </p:txBody>
      </p:sp>
    </p:spTree>
    <p:extLst>
      <p:ext uri="{BB962C8B-B14F-4D97-AF65-F5344CB8AC3E}">
        <p14:creationId xmlns:p14="http://schemas.microsoft.com/office/powerpoint/2010/main" val="2185732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3575711"/>
          </a:xfrm>
        </p:spPr>
      </p:pic>
      <p:sp>
        <p:nvSpPr>
          <p:cNvPr id="6" name="Rechteck 5"/>
          <p:cNvSpPr/>
          <p:nvPr/>
        </p:nvSpPr>
        <p:spPr>
          <a:xfrm>
            <a:off x="0" y="3575711"/>
            <a:ext cx="12191999" cy="3576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54686" y="3114046"/>
            <a:ext cx="12034736" cy="461665"/>
          </a:xfrm>
          <a:prstGeom prst="rect">
            <a:avLst/>
          </a:prstGeom>
          <a:solidFill>
            <a:schemeClr val="bg1">
              <a:lumMod val="85000"/>
            </a:schemeClr>
          </a:solidFill>
        </p:spPr>
        <p:txBody>
          <a:bodyPr wrap="square" rtlCol="0">
            <a:spAutoFit/>
          </a:bodyPr>
          <a:lstStyle/>
          <a:p>
            <a:r>
              <a:rPr lang="de-DE" sz="2400" dirty="0"/>
              <a:t>Droschkenkutscherhaltung   Lehnstuhlhaltung 	  Liegehaltung 		Schreibtischhaltung</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848" y="2665379"/>
            <a:ext cx="7824412" cy="4326745"/>
          </a:xfrm>
          <a:prstGeom prst="rect">
            <a:avLst/>
          </a:prstGeom>
        </p:spPr>
      </p:pic>
      <p:sp>
        <p:nvSpPr>
          <p:cNvPr id="7" name="Textfeld 6"/>
          <p:cNvSpPr txBox="1"/>
          <p:nvPr/>
        </p:nvSpPr>
        <p:spPr>
          <a:xfrm>
            <a:off x="2159849" y="6533638"/>
            <a:ext cx="4317167" cy="369332"/>
          </a:xfrm>
          <a:prstGeom prst="rect">
            <a:avLst/>
          </a:prstGeom>
          <a:solidFill>
            <a:schemeClr val="bg1">
              <a:lumMod val="85000"/>
            </a:schemeClr>
          </a:solidFill>
        </p:spPr>
        <p:txBody>
          <a:bodyPr wrap="square" rtlCol="0">
            <a:spAutoFit/>
          </a:bodyPr>
          <a:lstStyle/>
          <a:p>
            <a:r>
              <a:rPr lang="de-DE" dirty="0"/>
              <a:t>Abbildung 5: Droschkenkutscherhaltung</a:t>
            </a:r>
          </a:p>
        </p:txBody>
      </p:sp>
      <p:sp>
        <p:nvSpPr>
          <p:cNvPr id="9" name="Rechteck 6">
            <a:extLst>
              <a:ext uri="{FF2B5EF4-FFF2-40B4-BE49-F238E27FC236}">
                <a16:creationId xmlns:a16="http://schemas.microsoft.com/office/drawing/2014/main" id="{C11D9782-26D6-D1E9-51CA-A4A82CEEAB00}"/>
              </a:ext>
            </a:extLst>
          </p:cNvPr>
          <p:cNvSpPr>
            <a:spLocks noChangeArrowheads="1"/>
          </p:cNvSpPr>
          <p:nvPr/>
        </p:nvSpPr>
        <p:spPr bwMode="auto">
          <a:xfrm>
            <a:off x="7248526" y="6519864"/>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Repro 2009</a:t>
            </a:r>
          </a:p>
        </p:txBody>
      </p:sp>
    </p:spTree>
    <p:extLst>
      <p:ext uri="{BB962C8B-B14F-4D97-AF65-F5344CB8AC3E}">
        <p14:creationId xmlns:p14="http://schemas.microsoft.com/office/powerpoint/2010/main" val="117135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0EC72-6E87-6D7E-12EC-0340425AB18E}"/>
              </a:ext>
            </a:extLst>
          </p:cNvPr>
          <p:cNvSpPr>
            <a:spLocks noGrp="1"/>
          </p:cNvSpPr>
          <p:nvPr>
            <p:ph type="title"/>
          </p:nvPr>
        </p:nvSpPr>
        <p:spPr/>
        <p:txBody>
          <a:bodyPr/>
          <a:lstStyle/>
          <a:p>
            <a:endParaRPr lang="de-DE" dirty="0"/>
          </a:p>
        </p:txBody>
      </p:sp>
      <p:pic>
        <p:nvPicPr>
          <p:cNvPr id="5" name="Inhaltsplatzhalter 4">
            <a:extLst>
              <a:ext uri="{FF2B5EF4-FFF2-40B4-BE49-F238E27FC236}">
                <a16:creationId xmlns:a16="http://schemas.microsoft.com/office/drawing/2014/main" id="{1A5D5AB0-D259-8E21-1CE0-7F5D3B8265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618"/>
          <a:stretch/>
        </p:blipFill>
        <p:spPr>
          <a:xfrm>
            <a:off x="0" y="-13730"/>
            <a:ext cx="4350326" cy="6885459"/>
          </a:xfrm>
        </p:spPr>
      </p:pic>
      <p:pic>
        <p:nvPicPr>
          <p:cNvPr id="7" name="Inhaltsplatzhalter 4">
            <a:extLst>
              <a:ext uri="{FF2B5EF4-FFF2-40B4-BE49-F238E27FC236}">
                <a16:creationId xmlns:a16="http://schemas.microsoft.com/office/drawing/2014/main" id="{40F296D1-03CE-0720-E2EC-ECA1387542AA}"/>
              </a:ext>
            </a:extLst>
          </p:cNvPr>
          <p:cNvPicPr>
            <a:picLocks noChangeAspect="1"/>
          </p:cNvPicPr>
          <p:nvPr/>
        </p:nvPicPr>
        <p:blipFill rotWithShape="1">
          <a:blip r:embed="rId2">
            <a:extLst>
              <a:ext uri="{28A0092B-C50C-407E-A947-70E740481C1C}">
                <a14:useLocalDpi xmlns:a14="http://schemas.microsoft.com/office/drawing/2010/main" val="0"/>
              </a:ext>
            </a:extLst>
          </a:blip>
          <a:srcRect r="50847"/>
          <a:stretch/>
        </p:blipFill>
        <p:spPr>
          <a:xfrm>
            <a:off x="4350326" y="-27459"/>
            <a:ext cx="4419600" cy="6885459"/>
          </a:xfrm>
          <a:prstGeom prst="rect">
            <a:avLst/>
          </a:prstGeom>
        </p:spPr>
      </p:pic>
      <p:pic>
        <p:nvPicPr>
          <p:cNvPr id="8" name="Grafik 7">
            <a:extLst>
              <a:ext uri="{FF2B5EF4-FFF2-40B4-BE49-F238E27FC236}">
                <a16:creationId xmlns:a16="http://schemas.microsoft.com/office/drawing/2014/main" id="{1D4F10BA-0055-9018-35C6-A66FD56B919B}"/>
              </a:ext>
            </a:extLst>
          </p:cNvPr>
          <p:cNvPicPr>
            <a:picLocks noChangeAspect="1"/>
          </p:cNvPicPr>
          <p:nvPr/>
        </p:nvPicPr>
        <p:blipFill rotWithShape="1">
          <a:blip r:embed="rId3"/>
          <a:srcRect l="26950" t="10178" r="37884" b="1334"/>
          <a:stretch/>
        </p:blipFill>
        <p:spPr>
          <a:xfrm>
            <a:off x="8422528" y="187036"/>
            <a:ext cx="4219745" cy="6513064"/>
          </a:xfrm>
          <a:prstGeom prst="rect">
            <a:avLst/>
          </a:prstGeom>
        </p:spPr>
      </p:pic>
      <p:sp>
        <p:nvSpPr>
          <p:cNvPr id="6" name="Rechteck 6">
            <a:extLst>
              <a:ext uri="{FF2B5EF4-FFF2-40B4-BE49-F238E27FC236}">
                <a16:creationId xmlns:a16="http://schemas.microsoft.com/office/drawing/2014/main" id="{E5EAE5EF-66BE-5805-CC56-AB7F58305D82}"/>
              </a:ext>
            </a:extLst>
          </p:cNvPr>
          <p:cNvSpPr>
            <a:spLocks noChangeArrowheads="1"/>
          </p:cNvSpPr>
          <p:nvPr/>
        </p:nvSpPr>
        <p:spPr bwMode="auto">
          <a:xfrm>
            <a:off x="8557780" y="6439478"/>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Schultz 1932</a:t>
            </a:r>
          </a:p>
        </p:txBody>
      </p:sp>
    </p:spTree>
    <p:extLst>
      <p:ext uri="{BB962C8B-B14F-4D97-AF65-F5344CB8AC3E}">
        <p14:creationId xmlns:p14="http://schemas.microsoft.com/office/powerpoint/2010/main" val="14122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a:extLst>
              <a:ext uri="{FF2B5EF4-FFF2-40B4-BE49-F238E27FC236}">
                <a16:creationId xmlns:a16="http://schemas.microsoft.com/office/drawing/2014/main" id="{BB801CB3-C416-413D-93EA-2966D7391AD7}"/>
              </a:ext>
            </a:extLst>
          </p:cNvPr>
          <p:cNvSpPr>
            <a:spLocks noGrp="1" noChangeArrowheads="1"/>
          </p:cNvSpPr>
          <p:nvPr>
            <p:ph type="title"/>
          </p:nvPr>
        </p:nvSpPr>
        <p:spPr>
          <a:xfrm>
            <a:off x="221412" y="143592"/>
            <a:ext cx="8229600" cy="595313"/>
          </a:xfrm>
        </p:spPr>
        <p:txBody>
          <a:bodyPr>
            <a:norm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Autogenes Training – Grund und Aufbaustufe</a:t>
            </a:r>
          </a:p>
        </p:txBody>
      </p:sp>
      <p:sp>
        <p:nvSpPr>
          <p:cNvPr id="627715" name="Rectangle 3">
            <a:extLst>
              <a:ext uri="{FF2B5EF4-FFF2-40B4-BE49-F238E27FC236}">
                <a16:creationId xmlns:a16="http://schemas.microsoft.com/office/drawing/2014/main" id="{B34B0637-E3F2-4DFF-9F05-795EE2588BCB}"/>
              </a:ext>
            </a:extLst>
          </p:cNvPr>
          <p:cNvSpPr>
            <a:spLocks noGrp="1" noChangeArrowheads="1"/>
          </p:cNvSpPr>
          <p:nvPr>
            <p:ph idx="1"/>
          </p:nvPr>
        </p:nvSpPr>
        <p:spPr>
          <a:xfrm>
            <a:off x="483079" y="799290"/>
            <a:ext cx="11708921" cy="6058710"/>
          </a:xfrm>
        </p:spPr>
        <p:txBody>
          <a:bodyPr>
            <a:normAutofit/>
          </a:bodyPr>
          <a:lstStyle/>
          <a:p>
            <a:pPr eaLnBrk="1" hangingPunct="1">
              <a:lnSpc>
                <a:spcPct val="110000"/>
              </a:lnSpc>
              <a:spcBef>
                <a:spcPts val="600"/>
              </a:spcBef>
              <a:spcAft>
                <a:spcPts val="600"/>
              </a:spcAft>
              <a:buFont typeface="Wingdings" panose="05000000000000000000" pitchFamily="2" charset="2"/>
              <a:buNone/>
            </a:pPr>
            <a:r>
              <a:rPr lang="de-DE" altLang="de-DE" sz="2400" dirty="0"/>
              <a:t>1. </a:t>
            </a:r>
            <a:r>
              <a:rPr lang="de-DE" altLang="de-DE" sz="2400" dirty="0">
                <a:latin typeface="Corbel" panose="020B0503020204020204" pitchFamily="34" charset="0"/>
              </a:rPr>
              <a:t>Ruheübung / Schwereübung (rechter 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2. Feedback / Hilfestellungen (Arme und Beine sind schwer) Aufmerksamkeitsscheinwerfer</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3. Physiologische Grundlagen (Wärmeübung rechter 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4. Wärmeübung (Arme und Beine sind angenehm warm)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5. Kurzformel   Ruhe Schwere Wärme</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6. Atemübung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7. Bauchübung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8. Herzübung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9. Nacken-Kopf-Stirn-Übung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10. Leitsätze und formelhafte Vorsatzbildung</a:t>
            </a:r>
          </a:p>
        </p:txBody>
      </p:sp>
      <p:sp>
        <p:nvSpPr>
          <p:cNvPr id="4" name="Oval 4"/>
          <p:cNvSpPr>
            <a:spLocks noChangeArrowheads="1"/>
          </p:cNvSpPr>
          <p:nvPr/>
        </p:nvSpPr>
        <p:spPr bwMode="auto">
          <a:xfrm>
            <a:off x="3955175" y="1208160"/>
            <a:ext cx="4321175" cy="79216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538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400E16A-E4B3-44EF-946B-757B6AE55A4A}"/>
              </a:ext>
            </a:extLst>
          </p:cNvPr>
          <p:cNvSpPr>
            <a:spLocks noGrp="1"/>
          </p:cNvSpPr>
          <p:nvPr>
            <p:ph idx="1"/>
          </p:nvPr>
        </p:nvSpPr>
        <p:spPr>
          <a:xfrm>
            <a:off x="250801" y="315722"/>
            <a:ext cx="8229600" cy="4824412"/>
          </a:xfrm>
        </p:spPr>
        <p:txBody>
          <a:bodyPr/>
          <a:lstStyle/>
          <a:p>
            <a:pPr marL="0" indent="0">
              <a:buNone/>
              <a:defRPr/>
            </a:pPr>
            <a:r>
              <a:rPr lang="de-DE" sz="3200" dirty="0">
                <a:effectLst>
                  <a:outerShdw blurRad="38100" dist="38100" dir="2700000" algn="tl">
                    <a:srgbClr val="000000">
                      <a:alpha val="43137"/>
                    </a:srgbClr>
                  </a:outerShdw>
                </a:effectLst>
                <a:latin typeface="Corbel" panose="020B0503020204020204" pitchFamily="34" charset="0"/>
              </a:rPr>
              <a:t>Übung: </a:t>
            </a:r>
            <a:r>
              <a:rPr lang="de-DE" dirty="0">
                <a:latin typeface="Corbel" panose="020B0503020204020204" pitchFamily="34" charset="0"/>
              </a:rPr>
              <a:t>	Ich bin ganz ruhig</a:t>
            </a:r>
          </a:p>
          <a:p>
            <a:pPr marL="0" indent="0">
              <a:buNone/>
              <a:defRPr/>
            </a:pPr>
            <a:r>
              <a:rPr lang="de-DE" dirty="0">
                <a:latin typeface="Corbel" panose="020B0503020204020204" pitchFamily="34" charset="0"/>
              </a:rPr>
              <a:t>		Mein rechter Arm ist schwer</a:t>
            </a:r>
          </a:p>
          <a:p>
            <a:pPr marL="0" indent="0">
              <a:buNone/>
              <a:defRPr/>
            </a:pPr>
            <a:r>
              <a:rPr lang="de-DE" dirty="0">
                <a:latin typeface="Corbel" panose="020B0503020204020204" pitchFamily="34" charset="0"/>
              </a:rPr>
              <a:t>		Beide Arme sind schwer</a:t>
            </a:r>
          </a:p>
          <a:p>
            <a:pPr marL="0" indent="0">
              <a:buNone/>
              <a:defRPr/>
            </a:pPr>
            <a:r>
              <a:rPr lang="de-DE" dirty="0">
                <a:latin typeface="Corbel" panose="020B0503020204020204" pitchFamily="34" charset="0"/>
              </a:rPr>
              <a:t>		(Arme und Beine sind schwer)</a:t>
            </a:r>
          </a:p>
        </p:txBody>
      </p:sp>
      <p:pic>
        <p:nvPicPr>
          <p:cNvPr id="555011" name="Picture 2" descr="C:\Users\derra\Pictures\524278_1_detail_4fccfe323fee8.jpg">
            <a:extLst>
              <a:ext uri="{FF2B5EF4-FFF2-40B4-BE49-F238E27FC236}">
                <a16:creationId xmlns:a16="http://schemas.microsoft.com/office/drawing/2014/main" id="{FEEE2705-E3CF-41D3-B5FC-90077F9D4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059" y="2493154"/>
            <a:ext cx="5466211" cy="4099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6">
            <a:extLst>
              <a:ext uri="{FF2B5EF4-FFF2-40B4-BE49-F238E27FC236}">
                <a16:creationId xmlns:a16="http://schemas.microsoft.com/office/drawing/2014/main" id="{B2AFB9F9-54C3-4550-AC19-EA88D1F546CE}"/>
              </a:ext>
            </a:extLst>
          </p:cNvPr>
          <p:cNvSpPr>
            <a:spLocks noChangeArrowheads="1"/>
          </p:cNvSpPr>
          <p:nvPr/>
        </p:nvSpPr>
        <p:spPr bwMode="auto">
          <a:xfrm>
            <a:off x="7248526" y="6518276"/>
            <a:ext cx="3286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Repro 2017)</a:t>
            </a:r>
          </a:p>
        </p:txBody>
      </p:sp>
    </p:spTree>
    <p:extLst>
      <p:ext uri="{BB962C8B-B14F-4D97-AF65-F5344CB8AC3E}">
        <p14:creationId xmlns:p14="http://schemas.microsoft.com/office/powerpoint/2010/main" val="369364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0B0F70B-E828-5BA1-15C4-42E37BCC5EFA}"/>
              </a:ext>
            </a:extLst>
          </p:cNvPr>
          <p:cNvSpPr>
            <a:spLocks noGrp="1"/>
          </p:cNvSpPr>
          <p:nvPr>
            <p:ph type="title"/>
          </p:nvPr>
        </p:nvSpPr>
        <p:spPr>
          <a:xfrm>
            <a:off x="83127" y="136987"/>
            <a:ext cx="12108873" cy="590205"/>
          </a:xfrm>
        </p:spPr>
        <p:txBody>
          <a:bodyPr>
            <a:normAutofit/>
          </a:bodyPr>
          <a:lstStyle/>
          <a:p>
            <a:r>
              <a:rPr lang="de-DE" sz="3100" dirty="0">
                <a:effectLst>
                  <a:outerShdw blurRad="38100" dist="38100" dir="2700000" algn="tl">
                    <a:srgbClr val="000000">
                      <a:alpha val="43137"/>
                    </a:srgbClr>
                  </a:outerShdw>
                </a:effectLst>
              </a:rPr>
              <a:t>Vermittlung von Entspannungsverfahren</a:t>
            </a:r>
            <a:endParaRPr lang="de-DE" dirty="0">
              <a:effectLst>
                <a:outerShdw blurRad="38100" dist="38100" dir="2700000" algn="tl">
                  <a:srgbClr val="000000">
                    <a:alpha val="43137"/>
                  </a:srgbClr>
                </a:outerShdw>
              </a:effectLst>
            </a:endParaRPr>
          </a:p>
        </p:txBody>
      </p:sp>
      <p:sp>
        <p:nvSpPr>
          <p:cNvPr id="7" name="Textplatzhalter 6">
            <a:extLst>
              <a:ext uri="{FF2B5EF4-FFF2-40B4-BE49-F238E27FC236}">
                <a16:creationId xmlns:a16="http://schemas.microsoft.com/office/drawing/2014/main" id="{1BB3B54A-3400-9BCF-7413-7990768F0078}"/>
              </a:ext>
            </a:extLst>
          </p:cNvPr>
          <p:cNvSpPr>
            <a:spLocks noGrp="1"/>
          </p:cNvSpPr>
          <p:nvPr>
            <p:ph type="body" idx="1"/>
          </p:nvPr>
        </p:nvSpPr>
        <p:spPr>
          <a:xfrm>
            <a:off x="781598" y="782240"/>
            <a:ext cx="5157787" cy="480450"/>
          </a:xfrm>
        </p:spPr>
        <p:txBody>
          <a:bodyPr>
            <a:noAutofit/>
          </a:bodyPr>
          <a:lstStyle/>
          <a:p>
            <a:r>
              <a:rPr lang="de-DE" sz="2800" dirty="0"/>
              <a:t>Kurzzeiteffekte</a:t>
            </a:r>
          </a:p>
        </p:txBody>
      </p:sp>
      <p:sp>
        <p:nvSpPr>
          <p:cNvPr id="3" name="Inhaltsplatzhalter 2">
            <a:extLst>
              <a:ext uri="{FF2B5EF4-FFF2-40B4-BE49-F238E27FC236}">
                <a16:creationId xmlns:a16="http://schemas.microsoft.com/office/drawing/2014/main" id="{310E7FD3-F744-1901-5813-10D774F24A1E}"/>
              </a:ext>
            </a:extLst>
          </p:cNvPr>
          <p:cNvSpPr>
            <a:spLocks noGrp="1"/>
          </p:cNvSpPr>
          <p:nvPr>
            <p:ph sz="half" idx="2"/>
          </p:nvPr>
        </p:nvSpPr>
        <p:spPr>
          <a:xfrm>
            <a:off x="507279" y="1463040"/>
            <a:ext cx="5157787" cy="4053292"/>
          </a:xfrm>
        </p:spPr>
        <p:txBody>
          <a:bodyPr>
            <a:normAutofit fontScale="92500" lnSpcReduction="10000"/>
          </a:bodyPr>
          <a:lstStyle/>
          <a:p>
            <a:r>
              <a:rPr lang="de-DE" dirty="0"/>
              <a:t>Mal richtig entspannen</a:t>
            </a:r>
          </a:p>
          <a:p>
            <a:r>
              <a:rPr lang="de-DE" dirty="0"/>
              <a:t>Urlaub vom Stress</a:t>
            </a:r>
          </a:p>
          <a:p>
            <a:r>
              <a:rPr lang="de-DE" dirty="0"/>
              <a:t>Gutes tiefes Erlebnis</a:t>
            </a:r>
          </a:p>
          <a:p>
            <a:r>
              <a:rPr lang="de-DE" dirty="0"/>
              <a:t>„bei mir können Sie mal richtig loslassen“</a:t>
            </a:r>
          </a:p>
          <a:p>
            <a:r>
              <a:rPr lang="de-DE" dirty="0"/>
              <a:t>„heute soll es Ihnen mal richtig gut gehen“</a:t>
            </a:r>
          </a:p>
          <a:p>
            <a:r>
              <a:rPr lang="de-DE" dirty="0"/>
              <a:t>„hier in der Klinik können Sie toll entspannen“</a:t>
            </a:r>
          </a:p>
          <a:p>
            <a:pPr marL="0" indent="0">
              <a:buNone/>
            </a:pPr>
            <a:endParaRPr lang="de-DE" dirty="0"/>
          </a:p>
        </p:txBody>
      </p:sp>
      <p:sp>
        <p:nvSpPr>
          <p:cNvPr id="8" name="Textplatzhalter 7">
            <a:extLst>
              <a:ext uri="{FF2B5EF4-FFF2-40B4-BE49-F238E27FC236}">
                <a16:creationId xmlns:a16="http://schemas.microsoft.com/office/drawing/2014/main" id="{1A4159F5-673D-757B-7771-2E0049E4C4BB}"/>
              </a:ext>
            </a:extLst>
          </p:cNvPr>
          <p:cNvSpPr>
            <a:spLocks noGrp="1"/>
          </p:cNvSpPr>
          <p:nvPr>
            <p:ph type="body" sz="quarter" idx="3"/>
          </p:nvPr>
        </p:nvSpPr>
        <p:spPr>
          <a:xfrm>
            <a:off x="5997574" y="782240"/>
            <a:ext cx="5183188" cy="480450"/>
          </a:xfrm>
        </p:spPr>
        <p:txBody>
          <a:bodyPr>
            <a:normAutofit/>
          </a:bodyPr>
          <a:lstStyle/>
          <a:p>
            <a:r>
              <a:rPr lang="de-DE" sz="2800" dirty="0"/>
              <a:t>Langzeiteffekte</a:t>
            </a:r>
          </a:p>
        </p:txBody>
      </p:sp>
      <p:sp>
        <p:nvSpPr>
          <p:cNvPr id="9" name="Inhaltsplatzhalter 8">
            <a:extLst>
              <a:ext uri="{FF2B5EF4-FFF2-40B4-BE49-F238E27FC236}">
                <a16:creationId xmlns:a16="http://schemas.microsoft.com/office/drawing/2014/main" id="{CDF2960F-A46B-EA32-1CC5-0D2CDD26C681}"/>
              </a:ext>
            </a:extLst>
          </p:cNvPr>
          <p:cNvSpPr>
            <a:spLocks noGrp="1"/>
          </p:cNvSpPr>
          <p:nvPr>
            <p:ph sz="quarter" idx="4"/>
          </p:nvPr>
        </p:nvSpPr>
        <p:spPr>
          <a:xfrm>
            <a:off x="6096000" y="1463040"/>
            <a:ext cx="5183188" cy="4053292"/>
          </a:xfrm>
        </p:spPr>
        <p:txBody>
          <a:bodyPr>
            <a:normAutofit fontScale="92500" lnSpcReduction="10000"/>
          </a:bodyPr>
          <a:lstStyle/>
          <a:p>
            <a:r>
              <a:rPr lang="de-DE" dirty="0"/>
              <a:t>Selbstwirksamkeit erhöhen</a:t>
            </a:r>
          </a:p>
          <a:p>
            <a:r>
              <a:rPr lang="de-DE" dirty="0"/>
              <a:t>Vegetatives Nervensystem gezielt beeinflussen</a:t>
            </a:r>
          </a:p>
          <a:p>
            <a:r>
              <a:rPr lang="de-DE" dirty="0"/>
              <a:t>Neue Erfahrungen nutzen</a:t>
            </a:r>
          </a:p>
          <a:p>
            <a:r>
              <a:rPr lang="de-DE" dirty="0"/>
              <a:t>Kompetenzen stärken</a:t>
            </a:r>
          </a:p>
          <a:p>
            <a:r>
              <a:rPr lang="de-DE" dirty="0"/>
              <a:t>Stressimmunisierung verbessern</a:t>
            </a:r>
          </a:p>
          <a:p>
            <a:r>
              <a:rPr lang="de-DE" dirty="0"/>
              <a:t>Einfluss auf den Lebensstil</a:t>
            </a:r>
          </a:p>
          <a:p>
            <a:r>
              <a:rPr lang="de-DE" dirty="0"/>
              <a:t>„Hier können Sie Ihre Entspannung konditionieren lernen“</a:t>
            </a:r>
          </a:p>
        </p:txBody>
      </p:sp>
      <p:pic>
        <p:nvPicPr>
          <p:cNvPr id="2" name="Grafik 1">
            <a:extLst>
              <a:ext uri="{FF2B5EF4-FFF2-40B4-BE49-F238E27FC236}">
                <a16:creationId xmlns:a16="http://schemas.microsoft.com/office/drawing/2014/main" id="{C516BD96-5DFD-2896-7191-79CF60AB1C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162752"/>
            <a:ext cx="4071303" cy="270715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abgerundete Ecken 3">
            <a:extLst>
              <a:ext uri="{FF2B5EF4-FFF2-40B4-BE49-F238E27FC236}">
                <a16:creationId xmlns:a16="http://schemas.microsoft.com/office/drawing/2014/main" id="{BD0866AA-CCE9-7CDC-AB18-F5DE5A2DC3B3}"/>
              </a:ext>
            </a:extLst>
          </p:cNvPr>
          <p:cNvSpPr/>
          <p:nvPr/>
        </p:nvSpPr>
        <p:spPr>
          <a:xfrm>
            <a:off x="6095999" y="4440264"/>
            <a:ext cx="5380495" cy="79816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3">
            <a:extLst>
              <a:ext uri="{FF2B5EF4-FFF2-40B4-BE49-F238E27FC236}">
                <a16:creationId xmlns:a16="http://schemas.microsoft.com/office/drawing/2014/main" id="{C1586DB6-629D-E309-D386-A3B995D1A5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6474" y="183505"/>
            <a:ext cx="2802961" cy="4138547"/>
          </a:xfrm>
          <a:prstGeom prst="rect">
            <a:avLst/>
          </a:prstGeom>
          <a:noFill/>
          <a:ln>
            <a:noFill/>
          </a:ln>
          <a:effectLst>
            <a:glow rad="38100">
              <a:schemeClr val="accent1">
                <a:satMod val="175000"/>
                <a:alpha val="40000"/>
              </a:schemeClr>
            </a:glow>
            <a:outerShdw blurRad="50800" dist="1397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51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1703388" y="950914"/>
            <a:ext cx="9051048" cy="4752975"/>
          </a:xfrm>
          <a:prstGeom prst="rect">
            <a:avLst/>
          </a:prstGeom>
          <a:solidFill>
            <a:schemeClr val="bg1"/>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sp>
        <p:nvSpPr>
          <p:cNvPr id="120835" name="Rectangle 3"/>
          <p:cNvSpPr>
            <a:spLocks noGrp="1" noChangeArrowheads="1"/>
          </p:cNvSpPr>
          <p:nvPr>
            <p:ph type="title"/>
          </p:nvPr>
        </p:nvSpPr>
        <p:spPr>
          <a:xfrm>
            <a:off x="1703388" y="201038"/>
            <a:ext cx="7416800" cy="431800"/>
          </a:xfrm>
        </p:spPr>
        <p:txBody>
          <a:bodyPr/>
          <a:lstStyle/>
          <a:p>
            <a:pPr eaLnBrk="1" hangingPunct="1">
              <a:defRPr/>
            </a:pPr>
            <a:r>
              <a:rPr lang="de-DE" altLang="de-DE" sz="2800" dirty="0">
                <a:effectLst>
                  <a:outerShdw blurRad="38100" dist="38100" dir="2700000" algn="tl">
                    <a:srgbClr val="000000">
                      <a:alpha val="43137"/>
                    </a:srgbClr>
                  </a:outerShdw>
                </a:effectLst>
              </a:rPr>
              <a:t>Konditionierte (achtsame) Entspannung</a:t>
            </a:r>
          </a:p>
        </p:txBody>
      </p:sp>
      <p:sp>
        <p:nvSpPr>
          <p:cNvPr id="344068" name="Rectangle 4"/>
          <p:cNvSpPr>
            <a:spLocks noGrp="1" noChangeArrowheads="1"/>
          </p:cNvSpPr>
          <p:nvPr>
            <p:ph type="body" idx="1"/>
          </p:nvPr>
        </p:nvSpPr>
        <p:spPr>
          <a:xfrm>
            <a:off x="1919289" y="893763"/>
            <a:ext cx="8435975" cy="4824412"/>
          </a:xfrm>
        </p:spPr>
        <p:txBody>
          <a:bodyPr/>
          <a:lstStyle/>
          <a:p>
            <a:pPr eaLnBrk="1" hangingPunct="1"/>
            <a:endParaRPr lang="de-DE" altLang="de-DE" sz="1400" dirty="0"/>
          </a:p>
          <a:p>
            <a:pPr eaLnBrk="1" hangingPunct="1"/>
            <a:r>
              <a:rPr lang="de-DE" altLang="de-DE" sz="2400" dirty="0"/>
              <a:t>Entspannungsverfahren sind bestimmte Techniken oder (</a:t>
            </a:r>
            <a:r>
              <a:rPr lang="de-DE" altLang="de-DE" sz="2400" dirty="0">
                <a:solidFill>
                  <a:srgbClr val="CC0000"/>
                </a:solidFill>
              </a:rPr>
              <a:t>Induktions-) Methoden</a:t>
            </a:r>
            <a:r>
              <a:rPr lang="de-DE" altLang="de-DE" sz="2400" dirty="0"/>
              <a:t>, mit denen</a:t>
            </a:r>
          </a:p>
          <a:p>
            <a:pPr eaLnBrk="1" hangingPunct="1"/>
            <a:r>
              <a:rPr lang="de-DE" altLang="de-DE" sz="2400" dirty="0"/>
              <a:t>eine </a:t>
            </a:r>
            <a:r>
              <a:rPr lang="de-DE" altLang="de-DE" sz="2400" dirty="0">
                <a:solidFill>
                  <a:srgbClr val="CC0000"/>
                </a:solidFill>
              </a:rPr>
              <a:t>Entspannungsreaktion</a:t>
            </a:r>
            <a:r>
              <a:rPr lang="de-DE" altLang="de-DE" sz="2400" dirty="0"/>
              <a:t> in Gang gesetzt werden kann.</a:t>
            </a:r>
          </a:p>
          <a:p>
            <a:pPr eaLnBrk="1" hangingPunct="1">
              <a:buFont typeface="Wingdings" panose="05000000000000000000" pitchFamily="2" charset="2"/>
              <a:buNone/>
            </a:pPr>
            <a:endParaRPr lang="de-DE" altLang="de-DE" sz="2400" dirty="0"/>
          </a:p>
          <a:p>
            <a:pPr eaLnBrk="1" hangingPunct="1"/>
            <a:r>
              <a:rPr lang="de-DE" altLang="de-DE" sz="2400" dirty="0"/>
              <a:t>Durch </a:t>
            </a:r>
            <a:r>
              <a:rPr lang="de-DE" altLang="de-DE" sz="2400" dirty="0">
                <a:solidFill>
                  <a:srgbClr val="CC0000"/>
                </a:solidFill>
              </a:rPr>
              <a:t>regelmäßiges Üben</a:t>
            </a:r>
            <a:r>
              <a:rPr lang="de-DE" altLang="de-DE" sz="2400" dirty="0"/>
              <a:t> wird die Entspannungsreaktion gebahnt und stabilisiert, so dass</a:t>
            </a:r>
          </a:p>
          <a:p>
            <a:pPr eaLnBrk="1" hangingPunct="1"/>
            <a:r>
              <a:rPr lang="de-DE" altLang="de-DE" sz="2400" dirty="0"/>
              <a:t>diese Reaktion auf einen </a:t>
            </a:r>
            <a:r>
              <a:rPr lang="de-DE" altLang="de-DE" sz="2400" dirty="0">
                <a:solidFill>
                  <a:srgbClr val="CC0000"/>
                </a:solidFill>
              </a:rPr>
              <a:t>konditionierten Reiz</a:t>
            </a:r>
            <a:r>
              <a:rPr lang="de-DE" altLang="de-DE" sz="2400" dirty="0"/>
              <a:t> (Entspannungsinstruktion) hin schnell und</a:t>
            </a:r>
          </a:p>
          <a:p>
            <a:pPr eaLnBrk="1" hangingPunct="1"/>
            <a:r>
              <a:rPr lang="de-DE" altLang="de-DE" sz="2400" dirty="0"/>
              <a:t>in den verschiedensten Situationen hervorgerufen werden kann.</a:t>
            </a:r>
            <a:endParaRPr lang="de-DE" altLang="de-DE" sz="2400" b="1" baseline="-25000" dirty="0"/>
          </a:p>
        </p:txBody>
      </p:sp>
      <p:sp>
        <p:nvSpPr>
          <p:cNvPr id="344069" name="Text Box 5"/>
          <p:cNvSpPr txBox="1">
            <a:spLocks noChangeArrowheads="1"/>
          </p:cNvSpPr>
          <p:nvPr/>
        </p:nvSpPr>
        <p:spPr bwMode="auto">
          <a:xfrm>
            <a:off x="6554789" y="602773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de-DE" altLang="de-DE" sz="18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r>
              <a:rPr kumimoji="0" lang="de-DE" altLang="de-DE" sz="18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Vaitl</a:t>
            </a:r>
            <a:r>
              <a:rPr kumimoji="0" lang="de-DE" altLang="de-DE" sz="1800" b="0" i="0" u="none" strike="noStrike" kern="1200" cap="none" spc="0" normalizeH="0" baseline="0" noProof="0">
                <a:ln>
                  <a:noFill/>
                </a:ln>
                <a:solidFill>
                  <a:srgbClr val="003300"/>
                </a:solidFill>
                <a:effectLst/>
                <a:uLnTx/>
                <a:uFillTx/>
                <a:latin typeface="Arial" panose="020B0604020202020204" pitchFamily="34" charset="0"/>
                <a:ea typeface="+mn-ea"/>
                <a:cs typeface="+mn-cs"/>
              </a:rPr>
              <a:t> und Petermann, 1993)</a:t>
            </a:r>
          </a:p>
        </p:txBody>
      </p:sp>
    </p:spTree>
    <p:extLst>
      <p:ext uri="{BB962C8B-B14F-4D97-AF65-F5344CB8AC3E}">
        <p14:creationId xmlns:p14="http://schemas.microsoft.com/office/powerpoint/2010/main" val="30138576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40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406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4068">
                                            <p:txEl>
                                              <p:pRg st="2" end="2"/>
                                            </p:txEl>
                                          </p:spTgt>
                                        </p:tgtEl>
                                        <p:attrNameLst>
                                          <p:attrName>style.visibility</p:attrName>
                                        </p:attrNameLst>
                                      </p:cBhvr>
                                      <p:to>
                                        <p:strVal val="visible"/>
                                      </p:to>
                                    </p:set>
                                  </p:childTnLst>
                                </p:cTn>
                              </p:par>
                            </p:childTnLst>
                          </p:cTn>
                        </p:par>
                        <p:par>
                          <p:cTn id="11" fill="hold" nodeType="afterGroup">
                            <p:stCondLst>
                              <p:cond delay="0"/>
                            </p:stCondLst>
                            <p:childTnLst>
                              <p:par>
                                <p:cTn id="12" presetID="3" presetClass="entr" presetSubtype="10" fill="hold" grpId="0" nodeType="afterEffect">
                                  <p:stCondLst>
                                    <p:cond delay="0"/>
                                  </p:stCondLst>
                                  <p:childTnLst>
                                    <p:set>
                                      <p:cBhvr>
                                        <p:cTn id="13" dur="1" fill="hold">
                                          <p:stCondLst>
                                            <p:cond delay="0"/>
                                          </p:stCondLst>
                                        </p:cTn>
                                        <p:tgtEl>
                                          <p:spTgt spid="344069"/>
                                        </p:tgtEl>
                                        <p:attrNameLst>
                                          <p:attrName>style.visibility</p:attrName>
                                        </p:attrNameLst>
                                      </p:cBhvr>
                                      <p:to>
                                        <p:strVal val="visible"/>
                                      </p:to>
                                    </p:set>
                                    <p:animEffect transition="in" filter="blinds(horizontal)">
                                      <p:cBhvr>
                                        <p:cTn id="14" dur="500"/>
                                        <p:tgtEl>
                                          <p:spTgt spid="34406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406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406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40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6" grpId="0" animBg="1"/>
      <p:bldP spid="3440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270" y="-743426"/>
            <a:ext cx="12311270" cy="821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87" y="-164893"/>
            <a:ext cx="4164018" cy="4781863"/>
          </a:xfrm>
          <a:prstGeom prst="rect">
            <a:avLst/>
          </a:prstGeom>
        </p:spPr>
      </p:pic>
      <p:sp>
        <p:nvSpPr>
          <p:cNvPr id="4" name="Rechteck 3"/>
          <p:cNvSpPr/>
          <p:nvPr/>
        </p:nvSpPr>
        <p:spPr>
          <a:xfrm>
            <a:off x="421965" y="4247638"/>
            <a:ext cx="26493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srgbClr val="FFFFFF"/>
                </a:solidFill>
                <a:effectLst/>
                <a:uLnTx/>
                <a:uFillTx/>
                <a:latin typeface="Times New Roman"/>
                <a:ea typeface="+mn-ea"/>
                <a:cs typeface="+mn-cs"/>
              </a:rPr>
              <a:t>Thích</a:t>
            </a:r>
            <a:r>
              <a:rPr kumimoji="0" lang="de-DE" sz="2000" b="0" i="0" u="none" strike="noStrike" kern="1200" cap="none" spc="0" normalizeH="0" baseline="0" noProof="0" dirty="0">
                <a:ln>
                  <a:noFill/>
                </a:ln>
                <a:solidFill>
                  <a:srgbClr val="FFFFFF"/>
                </a:solidFill>
                <a:effectLst/>
                <a:uLnTx/>
                <a:uFillTx/>
                <a:latin typeface="Times New Roman"/>
                <a:ea typeface="+mn-ea"/>
                <a:cs typeface="+mn-cs"/>
              </a:rPr>
              <a:t> </a:t>
            </a:r>
            <a:r>
              <a:rPr kumimoji="0" lang="de-DE" sz="2000" b="0" i="0" u="none" strike="noStrike" kern="1200" cap="none" spc="0" normalizeH="0" baseline="0" noProof="0" dirty="0" err="1">
                <a:ln>
                  <a:noFill/>
                </a:ln>
                <a:solidFill>
                  <a:srgbClr val="FFFFFF"/>
                </a:solidFill>
                <a:effectLst/>
                <a:uLnTx/>
                <a:uFillTx/>
                <a:latin typeface="Times New Roman"/>
                <a:ea typeface="+mn-ea"/>
                <a:cs typeface="+mn-cs"/>
              </a:rPr>
              <a:t>Nhất</a:t>
            </a:r>
            <a:r>
              <a:rPr kumimoji="0" lang="de-DE" sz="2000" b="0" i="0" u="none" strike="noStrike" kern="1200" cap="none" spc="0" normalizeH="0" baseline="0" noProof="0" dirty="0">
                <a:ln>
                  <a:noFill/>
                </a:ln>
                <a:solidFill>
                  <a:srgbClr val="FFFFFF"/>
                </a:solidFill>
                <a:effectLst/>
                <a:uLnTx/>
                <a:uFillTx/>
                <a:latin typeface="Times New Roman"/>
                <a:ea typeface="+mn-ea"/>
                <a:cs typeface="+mn-cs"/>
              </a:rPr>
              <a:t> </a:t>
            </a:r>
            <a:r>
              <a:rPr kumimoji="0" lang="de-DE" sz="2000" b="0" i="0" u="none" strike="noStrike" kern="1200" cap="none" spc="0" normalizeH="0" baseline="0" noProof="0" dirty="0" err="1">
                <a:ln>
                  <a:noFill/>
                </a:ln>
                <a:solidFill>
                  <a:srgbClr val="FFFFFF"/>
                </a:solidFill>
                <a:effectLst/>
                <a:uLnTx/>
                <a:uFillTx/>
                <a:latin typeface="Times New Roman"/>
                <a:ea typeface="+mn-ea"/>
                <a:cs typeface="+mn-cs"/>
              </a:rPr>
              <a:t>Hạnh</a:t>
            </a:r>
            <a:r>
              <a:rPr kumimoji="0" lang="de-DE" sz="2000" b="0" i="0" u="none" strike="noStrike" kern="1200" cap="none" spc="0" normalizeH="0" baseline="0" noProof="0" dirty="0">
                <a:ln>
                  <a:noFill/>
                </a:ln>
                <a:solidFill>
                  <a:srgbClr val="FFFFFF"/>
                </a:solidFill>
                <a:effectLst/>
                <a:uLnTx/>
                <a:uFillTx/>
                <a:latin typeface="Times New Roman"/>
                <a:ea typeface="+mn-ea"/>
                <a:cs typeface="+mn-cs"/>
              </a:rPr>
              <a:t> (2006</a:t>
            </a:r>
            <a:r>
              <a:rPr kumimoji="0" lang="de-DE" sz="1800" b="0" i="0" u="none" strike="noStrike" kern="1200" cap="none" spc="0" normalizeH="0" baseline="0" noProof="0" dirty="0">
                <a:ln>
                  <a:noFill/>
                </a:ln>
                <a:solidFill>
                  <a:srgbClr val="FFFFFF"/>
                </a:solidFill>
                <a:effectLst/>
                <a:uLnTx/>
                <a:uFillTx/>
                <a:latin typeface="Times New Roman"/>
                <a:ea typeface="+mn-ea"/>
                <a:cs typeface="+mn-cs"/>
              </a:rPr>
              <a:t>)</a:t>
            </a:r>
          </a:p>
        </p:txBody>
      </p:sp>
    </p:spTree>
    <p:extLst>
      <p:ext uri="{BB962C8B-B14F-4D97-AF65-F5344CB8AC3E}">
        <p14:creationId xmlns:p14="http://schemas.microsoft.com/office/powerpoint/2010/main" val="370463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19186" y="0"/>
            <a:ext cx="5224462" cy="6967537"/>
          </a:xfrm>
        </p:spPr>
      </p:pic>
      <p:pic>
        <p:nvPicPr>
          <p:cNvPr id="537603"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3406" y="30164"/>
            <a:ext cx="4286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1"/>
          <p:cNvSpPr>
            <a:spLocks noChangeArrowheads="1"/>
          </p:cNvSpPr>
          <p:nvPr/>
        </p:nvSpPr>
        <p:spPr bwMode="auto">
          <a:xfrm>
            <a:off x="7250588" y="5646739"/>
            <a:ext cx="36718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None/>
              <a:defRPr/>
            </a:pPr>
            <a:r>
              <a:rPr lang="de-DE" altLang="de-DE" sz="2000" b="1" kern="0" dirty="0">
                <a:solidFill>
                  <a:srgbClr val="000000"/>
                </a:solidFill>
              </a:rPr>
              <a:t>Dietrich Langen</a:t>
            </a:r>
            <a:r>
              <a:rPr lang="de-DE" altLang="de-DE" sz="2000" kern="0" dirty="0">
                <a:solidFill>
                  <a:srgbClr val="000000"/>
                </a:solidFill>
              </a:rPr>
              <a:t> </a:t>
            </a:r>
          </a:p>
          <a:p>
            <a:pPr algn="ctr">
              <a:spcBef>
                <a:spcPct val="0"/>
              </a:spcBef>
              <a:buClrTx/>
              <a:buSzTx/>
              <a:buNone/>
              <a:defRPr/>
            </a:pPr>
            <a:r>
              <a:rPr lang="de-DE" altLang="de-DE" sz="1800" kern="0" dirty="0">
                <a:solidFill>
                  <a:srgbClr val="000000"/>
                </a:solidFill>
              </a:rPr>
              <a:t>* 16.11.1913 in Apia (Samoa)</a:t>
            </a:r>
          </a:p>
          <a:p>
            <a:pPr algn="ctr">
              <a:spcBef>
                <a:spcPct val="0"/>
              </a:spcBef>
              <a:buClrTx/>
              <a:buSzTx/>
              <a:buNone/>
              <a:defRPr/>
            </a:pPr>
            <a:r>
              <a:rPr lang="de-DE" altLang="de-DE" sz="1800" kern="0" dirty="0">
                <a:solidFill>
                  <a:srgbClr val="000000"/>
                </a:solidFill>
              </a:rPr>
              <a:t>†  20.03.1980 in Bad Gastein </a:t>
            </a:r>
          </a:p>
        </p:txBody>
      </p:sp>
    </p:spTree>
    <p:extLst>
      <p:ext uri="{BB962C8B-B14F-4D97-AF65-F5344CB8AC3E}">
        <p14:creationId xmlns:p14="http://schemas.microsoft.com/office/powerpoint/2010/main" val="3131725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300" y="0"/>
            <a:ext cx="4838700" cy="685800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5633"/>
            <a:ext cx="7353300" cy="4882368"/>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38" y="474775"/>
            <a:ext cx="6153150" cy="1581150"/>
          </a:xfrm>
          <a:prstGeom prst="rect">
            <a:avLst/>
          </a:prstGeom>
        </p:spPr>
      </p:pic>
      <p:pic>
        <p:nvPicPr>
          <p:cNvPr id="3076" name="Picture 4" descr="Quellbild anzeigen">
            <a:extLst>
              <a:ext uri="{FF2B5EF4-FFF2-40B4-BE49-F238E27FC236}">
                <a16:creationId xmlns:a16="http://schemas.microsoft.com/office/drawing/2014/main" id="{D1945C8C-C533-5D66-897C-DA6582A4E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270" y="2859578"/>
            <a:ext cx="5811573" cy="438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7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4191DD6-EE37-BF44-94C2-6F6058DA92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496" t="15979"/>
          <a:stretch/>
        </p:blipFill>
        <p:spPr>
          <a:xfrm>
            <a:off x="784156" y="574082"/>
            <a:ext cx="4950760" cy="3875314"/>
          </a:xfrm>
          <a:prstGeom prst="rect">
            <a:avLst/>
          </a:prstGeom>
        </p:spPr>
      </p:pic>
      <p:pic>
        <p:nvPicPr>
          <p:cNvPr id="3" name="Grafik 2">
            <a:extLst>
              <a:ext uri="{FF2B5EF4-FFF2-40B4-BE49-F238E27FC236}">
                <a16:creationId xmlns:a16="http://schemas.microsoft.com/office/drawing/2014/main" id="{AD27A755-39FA-0D89-3731-1DB4EDD34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917" y="574082"/>
            <a:ext cx="5277716" cy="3958288"/>
          </a:xfrm>
          <a:prstGeom prst="rect">
            <a:avLst/>
          </a:prstGeom>
        </p:spPr>
      </p:pic>
      <p:sp>
        <p:nvSpPr>
          <p:cNvPr id="10" name="Titel 2">
            <a:extLst>
              <a:ext uri="{FF2B5EF4-FFF2-40B4-BE49-F238E27FC236}">
                <a16:creationId xmlns:a16="http://schemas.microsoft.com/office/drawing/2014/main" id="{44B7B7F6-CAC0-2121-29A4-DBB7F5F32569}"/>
              </a:ext>
            </a:extLst>
          </p:cNvPr>
          <p:cNvSpPr txBox="1">
            <a:spLocks/>
          </p:cNvSpPr>
          <p:nvPr/>
        </p:nvSpPr>
        <p:spPr bwMode="auto">
          <a:xfrm>
            <a:off x="293298" y="-117014"/>
            <a:ext cx="10374702"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4000" b="0" i="0" u="none" strike="noStrike" kern="0" cap="none" spc="0" normalizeH="0" baseline="0" noProof="0" dirty="0">
                <a:ln>
                  <a:noFill/>
                </a:ln>
                <a:solidFill>
                  <a:srgbClr val="000000"/>
                </a:solidFill>
                <a:effectLst/>
                <a:uLnTx/>
                <a:uFillTx/>
                <a:latin typeface="Times New Roman"/>
                <a:ea typeface="+mj-ea"/>
                <a:cs typeface="+mj-cs"/>
              </a:rPr>
              <a:t> </a:t>
            </a:r>
            <a:r>
              <a:rPr kumimoji="0" lang="de-DE" sz="3200" b="1" i="0" u="none" strike="noStrike" kern="0" cap="none" spc="0" normalizeH="0" baseline="0" noProof="0" dirty="0">
                <a:ln>
                  <a:noFill/>
                </a:ln>
                <a:solidFill>
                  <a:srgbClr val="808080">
                    <a:lumMod val="25000"/>
                  </a:srgbClr>
                </a:solidFill>
                <a:effectLst>
                  <a:outerShdw blurRad="38100" dist="38100" dir="2700000" algn="tl">
                    <a:srgbClr val="000000">
                      <a:alpha val="43137"/>
                    </a:srgbClr>
                  </a:outerShdw>
                </a:effectLst>
                <a:uLnTx/>
                <a:uFillTx/>
                <a:latin typeface="Corbel" panose="020B0503020204020204" pitchFamily="34" charset="0"/>
                <a:ea typeface="+mj-ea"/>
                <a:cs typeface="+mj-cs"/>
              </a:rPr>
              <a:t> </a:t>
            </a:r>
            <a:r>
              <a:rPr kumimoji="0" lang="de-DE" sz="2800" b="1" i="0" u="none" strike="noStrike" kern="0" cap="none" spc="0" normalizeH="0" baseline="0" noProof="0" dirty="0">
                <a:ln>
                  <a:noFill/>
                </a:ln>
                <a:solidFill>
                  <a:srgbClr val="808080">
                    <a:lumMod val="25000"/>
                  </a:srgbClr>
                </a:solidFill>
                <a:effectLst/>
                <a:uLnTx/>
                <a:uFillTx/>
                <a:latin typeface="Corbel" panose="020B0503020204020204" pitchFamily="34" charset="0"/>
                <a:ea typeface="+mj-ea"/>
                <a:cs typeface="+mj-cs"/>
              </a:rPr>
              <a:t>konditionierte Achtsamkeit</a:t>
            </a:r>
          </a:p>
        </p:txBody>
      </p:sp>
      <p:sp>
        <p:nvSpPr>
          <p:cNvPr id="2" name="Inhaltsplatzhalter 1">
            <a:extLst>
              <a:ext uri="{FF2B5EF4-FFF2-40B4-BE49-F238E27FC236}">
                <a16:creationId xmlns:a16="http://schemas.microsoft.com/office/drawing/2014/main" id="{90BD26B1-B20F-4FB2-EA74-43A9D8D6BF41}"/>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188809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AFA7012-FC7A-B5DF-824C-B107C539BA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271" y="0"/>
            <a:ext cx="5277716" cy="3958288"/>
          </a:xfrm>
          <a:prstGeom prst="rect">
            <a:avLst/>
          </a:prstGeom>
        </p:spPr>
      </p:pic>
      <p:pic>
        <p:nvPicPr>
          <p:cNvPr id="1040" name="Picture 16" descr="Quellbild anzeigen">
            <a:extLst>
              <a:ext uri="{FF2B5EF4-FFF2-40B4-BE49-F238E27FC236}">
                <a16:creationId xmlns:a16="http://schemas.microsoft.com/office/drawing/2014/main" id="{FB76E905-51D8-A843-6967-AD83653589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7686" y="-189763"/>
            <a:ext cx="5553779" cy="4148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ellbild anzeigen">
            <a:extLst>
              <a:ext uri="{FF2B5EF4-FFF2-40B4-BE49-F238E27FC236}">
                <a16:creationId xmlns:a16="http://schemas.microsoft.com/office/drawing/2014/main" id="{6B58FFA6-9449-3620-1287-D513161A1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 y="2957998"/>
            <a:ext cx="6766562" cy="42158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ellbild anzeigen">
            <a:extLst>
              <a:ext uri="{FF2B5EF4-FFF2-40B4-BE49-F238E27FC236}">
                <a16:creationId xmlns:a16="http://schemas.microsoft.com/office/drawing/2014/main" id="{9039594C-C19B-530F-146C-4E42934830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4315" y="3179142"/>
            <a:ext cx="5878878" cy="392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ellbild anzeigen">
            <a:extLst>
              <a:ext uri="{FF2B5EF4-FFF2-40B4-BE49-F238E27FC236}">
                <a16:creationId xmlns:a16="http://schemas.microsoft.com/office/drawing/2014/main" id="{53B4C7CC-9660-4A47-ED32-306F73518E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8830" y="-423949"/>
            <a:ext cx="6670962" cy="4447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Quellbild anzeigen">
            <a:extLst>
              <a:ext uri="{FF2B5EF4-FFF2-40B4-BE49-F238E27FC236}">
                <a16:creationId xmlns:a16="http://schemas.microsoft.com/office/drawing/2014/main" id="{CB6EED56-27CA-1E66-FEBE-9C46B9B71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13" y="3438104"/>
            <a:ext cx="5375563" cy="40316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ellbild anzeigen">
            <a:extLst>
              <a:ext uri="{FF2B5EF4-FFF2-40B4-BE49-F238E27FC236}">
                <a16:creationId xmlns:a16="http://schemas.microsoft.com/office/drawing/2014/main" id="{78156D3C-2971-B170-6E50-8C8F350BE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037513" cy="34381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Quellbild anzeigen">
            <a:extLst>
              <a:ext uri="{FF2B5EF4-FFF2-40B4-BE49-F238E27FC236}">
                <a16:creationId xmlns:a16="http://schemas.microsoft.com/office/drawing/2014/main" id="{00EF7FA2-DE8E-65C5-3E81-1D6FB08A14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4720" y="3022468"/>
            <a:ext cx="4955867" cy="444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279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Grafik 3">
            <a:extLst>
              <a:ext uri="{FF2B5EF4-FFF2-40B4-BE49-F238E27FC236}">
                <a16:creationId xmlns:a16="http://schemas.microsoft.com/office/drawing/2014/main" id="{2E324269-6BF2-4183-9EE4-EEFD899356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781" y="1009044"/>
            <a:ext cx="6954838"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939" name="Grafik 4">
            <a:extLst>
              <a:ext uri="{FF2B5EF4-FFF2-40B4-BE49-F238E27FC236}">
                <a16:creationId xmlns:a16="http://schemas.microsoft.com/office/drawing/2014/main" id="{A86EE801-F0F4-476F-8F99-ABA719533C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35003">
            <a:off x="4431050" y="851077"/>
            <a:ext cx="1600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bgerundetes Rechteck 5">
            <a:extLst>
              <a:ext uri="{FF2B5EF4-FFF2-40B4-BE49-F238E27FC236}">
                <a16:creationId xmlns:a16="http://schemas.microsoft.com/office/drawing/2014/main" id="{85953D99-C17B-433D-AA01-D5548E64A792}"/>
              </a:ext>
            </a:extLst>
          </p:cNvPr>
          <p:cNvSpPr/>
          <p:nvPr/>
        </p:nvSpPr>
        <p:spPr>
          <a:xfrm>
            <a:off x="3932975" y="963573"/>
            <a:ext cx="719137" cy="1155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leichschenkliges Dreieck 7">
            <a:extLst>
              <a:ext uri="{FF2B5EF4-FFF2-40B4-BE49-F238E27FC236}">
                <a16:creationId xmlns:a16="http://schemas.microsoft.com/office/drawing/2014/main" id="{DCFD30B6-2185-4433-860E-9259C6205AEB}"/>
              </a:ext>
            </a:extLst>
          </p:cNvPr>
          <p:cNvSpPr/>
          <p:nvPr/>
        </p:nvSpPr>
        <p:spPr>
          <a:xfrm rot="4305506">
            <a:off x="4462785" y="1696275"/>
            <a:ext cx="547688" cy="6953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bgerundetes Rechteck 8">
            <a:extLst>
              <a:ext uri="{FF2B5EF4-FFF2-40B4-BE49-F238E27FC236}">
                <a16:creationId xmlns:a16="http://schemas.microsoft.com/office/drawing/2014/main" id="{856D9687-D019-45BB-8A65-E927B8952800}"/>
              </a:ext>
            </a:extLst>
          </p:cNvPr>
          <p:cNvSpPr/>
          <p:nvPr/>
        </p:nvSpPr>
        <p:spPr>
          <a:xfrm rot="2703741">
            <a:off x="6384926" y="984251"/>
            <a:ext cx="1350962" cy="2936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Ellipse 1"/>
          <p:cNvSpPr/>
          <p:nvPr/>
        </p:nvSpPr>
        <p:spPr>
          <a:xfrm>
            <a:off x="5705622" y="57823"/>
            <a:ext cx="1289022"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fik 5">
            <a:extLst>
              <a:ext uri="{FF2B5EF4-FFF2-40B4-BE49-F238E27FC236}">
                <a16:creationId xmlns:a16="http://schemas.microsoft.com/office/drawing/2014/main" id="{7250396F-0C02-3AA1-868C-41DDD411A0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70619" y="1137187"/>
            <a:ext cx="4117438" cy="377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bgerundetes Rechteck 5">
            <a:extLst>
              <a:ext uri="{FF2B5EF4-FFF2-40B4-BE49-F238E27FC236}">
                <a16:creationId xmlns:a16="http://schemas.microsoft.com/office/drawing/2014/main" id="{F40230D9-3E12-4FC6-E78B-4F6F41AD8024}"/>
              </a:ext>
            </a:extLst>
          </p:cNvPr>
          <p:cNvSpPr/>
          <p:nvPr/>
        </p:nvSpPr>
        <p:spPr>
          <a:xfrm rot="19363685">
            <a:off x="4468123" y="1525309"/>
            <a:ext cx="299125" cy="615133"/>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bgerundetes Rechteck 5">
            <a:extLst>
              <a:ext uri="{FF2B5EF4-FFF2-40B4-BE49-F238E27FC236}">
                <a16:creationId xmlns:a16="http://schemas.microsoft.com/office/drawing/2014/main" id="{B49090B2-C2FE-370F-395A-1560E3EA3522}"/>
              </a:ext>
            </a:extLst>
          </p:cNvPr>
          <p:cNvSpPr/>
          <p:nvPr/>
        </p:nvSpPr>
        <p:spPr>
          <a:xfrm rot="17843526">
            <a:off x="5492369" y="-286642"/>
            <a:ext cx="363747" cy="22279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Kreuz 2">
            <a:extLst>
              <a:ext uri="{FF2B5EF4-FFF2-40B4-BE49-F238E27FC236}">
                <a16:creationId xmlns:a16="http://schemas.microsoft.com/office/drawing/2014/main" id="{444CB347-1D2B-39D2-53A0-1408DBB96239}"/>
              </a:ext>
            </a:extLst>
          </p:cNvPr>
          <p:cNvSpPr/>
          <p:nvPr/>
        </p:nvSpPr>
        <p:spPr>
          <a:xfrm>
            <a:off x="6458951" y="2639291"/>
            <a:ext cx="1071385" cy="1094509"/>
          </a:xfrm>
          <a:prstGeom prst="plus">
            <a:avLst>
              <a:gd name="adj" fmla="val 4549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7967E77C-A9B2-64E2-2417-62BAF12A4FE1}"/>
              </a:ext>
            </a:extLst>
          </p:cNvPr>
          <p:cNvSpPr txBox="1"/>
          <p:nvPr/>
        </p:nvSpPr>
        <p:spPr>
          <a:xfrm>
            <a:off x="6479342" y="5395887"/>
            <a:ext cx="54617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3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Atemreflexentspannung</a:t>
            </a:r>
          </a:p>
        </p:txBody>
      </p:sp>
      <p:sp>
        <p:nvSpPr>
          <p:cNvPr id="5" name="Gleich 4">
            <a:extLst>
              <a:ext uri="{FF2B5EF4-FFF2-40B4-BE49-F238E27FC236}">
                <a16:creationId xmlns:a16="http://schemas.microsoft.com/office/drawing/2014/main" id="{1AEEFCC5-3A50-39D3-F502-BAA738C10026}"/>
              </a:ext>
            </a:extLst>
          </p:cNvPr>
          <p:cNvSpPr/>
          <p:nvPr/>
        </p:nvSpPr>
        <p:spPr>
          <a:xfrm>
            <a:off x="6084109" y="5327073"/>
            <a:ext cx="453387" cy="868068"/>
          </a:xfrm>
          <a:prstGeom prst="mathEqual">
            <a:avLst>
              <a:gd name="adj1" fmla="val 7611"/>
              <a:gd name="adj2" fmla="val 70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feld 13">
            <a:extLst>
              <a:ext uri="{FF2B5EF4-FFF2-40B4-BE49-F238E27FC236}">
                <a16:creationId xmlns:a16="http://schemas.microsoft.com/office/drawing/2014/main" id="{052E181A-B85F-0F21-FF43-1406E57F3A6E}"/>
              </a:ext>
            </a:extLst>
          </p:cNvPr>
          <p:cNvSpPr txBox="1"/>
          <p:nvPr/>
        </p:nvSpPr>
        <p:spPr>
          <a:xfrm>
            <a:off x="299380" y="1377407"/>
            <a:ext cx="3510898" cy="1261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3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symmetrische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Sitzhaltung</a:t>
            </a:r>
          </a:p>
        </p:txBody>
      </p:sp>
      <p:sp>
        <p:nvSpPr>
          <p:cNvPr id="18" name="Textfeld 17">
            <a:extLst>
              <a:ext uri="{FF2B5EF4-FFF2-40B4-BE49-F238E27FC236}">
                <a16:creationId xmlns:a16="http://schemas.microsoft.com/office/drawing/2014/main" id="{5BC1B93D-C5A5-49BE-F9E1-7BEC041075C8}"/>
              </a:ext>
            </a:extLst>
          </p:cNvPr>
          <p:cNvSpPr txBox="1"/>
          <p:nvPr/>
        </p:nvSpPr>
        <p:spPr>
          <a:xfrm>
            <a:off x="6537496" y="6263955"/>
            <a:ext cx="6434621"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FedraSansAltStd-Light"/>
                <a:ea typeface="+mn-ea"/>
                <a:cs typeface="+mn-cs"/>
              </a:rPr>
              <a:t>Abbildung mit freundlicher Genehmigung von </a:t>
            </a:r>
            <a:r>
              <a:rPr kumimoji="0" lang="de-DE" altLang="de-DE" sz="1200" b="0" i="0" u="none" strike="noStrike" kern="1200" cap="none" spc="0" normalizeH="0" baseline="0" noProof="0" dirty="0" err="1">
                <a:ln>
                  <a:noFill/>
                </a:ln>
                <a:solidFill>
                  <a:prstClr val="black"/>
                </a:solidFill>
                <a:effectLst/>
                <a:uLnTx/>
                <a:uFillTx/>
                <a:latin typeface="FedraSansAltStd-Light"/>
                <a:ea typeface="+mn-ea"/>
                <a:cs typeface="+mn-cs"/>
              </a:rPr>
              <a:t>Dipl</a:t>
            </a:r>
            <a:r>
              <a:rPr kumimoji="0" lang="de-DE" altLang="de-DE" sz="1200" b="0" i="0" u="none" strike="noStrike" kern="1200" cap="none" spc="0" normalizeH="0" baseline="0" noProof="0" dirty="0">
                <a:ln>
                  <a:noFill/>
                </a:ln>
                <a:solidFill>
                  <a:prstClr val="black"/>
                </a:solidFill>
                <a:effectLst/>
                <a:uLnTx/>
                <a:uFillTx/>
                <a:latin typeface="FedraSansAltStd-Light"/>
                <a:ea typeface="+mn-ea"/>
                <a:cs typeface="+mn-cs"/>
              </a:rPr>
              <a:t> </a:t>
            </a:r>
            <a:r>
              <a:rPr kumimoji="0" lang="de-DE" altLang="de-DE" sz="1200" b="0" i="0" u="none" strike="noStrike" kern="1200" cap="none" spc="0" normalizeH="0" baseline="0" noProof="0" dirty="0" err="1">
                <a:ln>
                  <a:noFill/>
                </a:ln>
                <a:solidFill>
                  <a:prstClr val="black"/>
                </a:solidFill>
                <a:effectLst/>
                <a:uLnTx/>
                <a:uFillTx/>
                <a:latin typeface="FedraSansAltStd-Light"/>
                <a:ea typeface="+mn-ea"/>
                <a:cs typeface="+mn-cs"/>
              </a:rPr>
              <a:t>Psych</a:t>
            </a:r>
            <a:r>
              <a:rPr kumimoji="0" lang="de-DE" altLang="de-DE" sz="1200" b="0" i="0" u="none" strike="noStrike" kern="1200" cap="none" spc="0" normalizeH="0" baseline="0" noProof="0" dirty="0">
                <a:ln>
                  <a:noFill/>
                </a:ln>
                <a:solidFill>
                  <a:prstClr val="black"/>
                </a:solidFill>
                <a:effectLst/>
                <a:uLnTx/>
                <a:uFillTx/>
                <a:latin typeface="FedraSansAltStd-Light"/>
                <a:ea typeface="+mn-ea"/>
                <a:cs typeface="+mn-cs"/>
              </a:rPr>
              <a:t> Frank Zechner 2021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FedraSansAltStd-Light"/>
                <a:ea typeface="+mn-ea"/>
                <a:cs typeface="+mn-cs"/>
              </a:rPr>
              <a:t>  (http://www.frankzechner.at/fusszeile/glossar/achtsamkeits%C3%BCbungen.html)</a:t>
            </a:r>
          </a:p>
        </p:txBody>
      </p:sp>
    </p:spTree>
    <p:extLst>
      <p:ext uri="{BB962C8B-B14F-4D97-AF65-F5344CB8AC3E}">
        <p14:creationId xmlns:p14="http://schemas.microsoft.com/office/powerpoint/2010/main" val="143790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9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82F46-59A6-E76E-D100-8C95BD15B4DB}"/>
              </a:ext>
            </a:extLst>
          </p:cNvPr>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54524F11-A159-5444-7E4D-097A586CD32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48491"/>
            <a:ext cx="13639800" cy="6906491"/>
          </a:xfrm>
        </p:spPr>
      </p:pic>
      <p:sp>
        <p:nvSpPr>
          <p:cNvPr id="3" name="Foliennummernplatzhalter 2">
            <a:extLst>
              <a:ext uri="{FF2B5EF4-FFF2-40B4-BE49-F238E27FC236}">
                <a16:creationId xmlns:a16="http://schemas.microsoft.com/office/drawing/2014/main" id="{3C76BC06-514E-0145-0633-2FF9D2AB30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7BD3-3441-4E19-A0F1-DFA5350D0461}"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780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80110"/>
            <a:ext cx="10515600" cy="748146"/>
          </a:xfrm>
        </p:spPr>
        <p:txBody>
          <a:bodyPr>
            <a:normAutofit/>
          </a:bodyPr>
          <a:lstStyle/>
          <a:p>
            <a:r>
              <a:rPr lang="de-DE" sz="4000" b="1" dirty="0">
                <a:effectLst>
                  <a:outerShdw blurRad="38100" dist="38100" dir="2700000" algn="tl">
                    <a:srgbClr val="000000">
                      <a:alpha val="43137"/>
                    </a:srgbClr>
                  </a:outerShdw>
                </a:effectLst>
              </a:rPr>
              <a:t>Setting für die erste Übung gestalten</a:t>
            </a:r>
          </a:p>
        </p:txBody>
      </p:sp>
      <p:sp>
        <p:nvSpPr>
          <p:cNvPr id="3" name="Inhaltsplatzhalter 2"/>
          <p:cNvSpPr>
            <a:spLocks noGrp="1"/>
          </p:cNvSpPr>
          <p:nvPr>
            <p:ph idx="1"/>
          </p:nvPr>
        </p:nvSpPr>
        <p:spPr>
          <a:xfrm>
            <a:off x="734290" y="1174461"/>
            <a:ext cx="10806545" cy="4755284"/>
          </a:xfrm>
        </p:spPr>
        <p:txBody>
          <a:bodyPr>
            <a:normAutofit/>
          </a:bodyPr>
          <a:lstStyle/>
          <a:p>
            <a:r>
              <a:rPr lang="de-DE" dirty="0"/>
              <a:t>Situation (er)klären (Neupatient/in, keine Vorerfahrungen)</a:t>
            </a:r>
          </a:p>
          <a:p>
            <a:r>
              <a:rPr lang="de-DE" dirty="0"/>
              <a:t>Übung erklären (Ruhe, Schwere im rechten Arm)</a:t>
            </a:r>
          </a:p>
          <a:p>
            <a:r>
              <a:rPr lang="de-DE" dirty="0"/>
              <a:t>Zeitrahmen (zwei bis drei Minuten)</a:t>
            </a:r>
          </a:p>
          <a:p>
            <a:r>
              <a:rPr lang="de-DE" dirty="0"/>
              <a:t>Zum konkreten Ablauf (ich spreche die Formeln vor, Sie lenken Ihre Aufmerksamkeit auf das, was Sie in Ihrem Körper spüren)</a:t>
            </a:r>
          </a:p>
          <a:p>
            <a:r>
              <a:rPr lang="de-DE" dirty="0"/>
              <a:t>Rücknahme (üben wir vorher – jetzt direkt)</a:t>
            </a:r>
          </a:p>
          <a:p>
            <a:pPr lvl="2"/>
            <a:r>
              <a:rPr lang="de-DE" sz="2400" dirty="0"/>
              <a:t>Tief ein- und ausatmen</a:t>
            </a:r>
          </a:p>
          <a:p>
            <a:pPr lvl="2"/>
            <a:r>
              <a:rPr lang="de-DE" sz="2400" dirty="0"/>
              <a:t>Arme und Beine strecken und bewegen</a:t>
            </a:r>
          </a:p>
          <a:p>
            <a:pPr lvl="2"/>
            <a:r>
              <a:rPr lang="de-DE" sz="2400" dirty="0"/>
              <a:t>Augen langsam wieder öffnen</a:t>
            </a:r>
          </a:p>
          <a:p>
            <a:r>
              <a:rPr lang="de-DE" dirty="0"/>
              <a:t>Haben Sie noch Fragen?</a:t>
            </a:r>
          </a:p>
          <a:p>
            <a:endParaRPr lang="de-DE" dirty="0"/>
          </a:p>
        </p:txBody>
      </p:sp>
    </p:spTree>
    <p:extLst>
      <p:ext uri="{BB962C8B-B14F-4D97-AF65-F5344CB8AC3E}">
        <p14:creationId xmlns:p14="http://schemas.microsoft.com/office/powerpoint/2010/main" val="2684811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4290" y="131619"/>
            <a:ext cx="10515600" cy="748146"/>
          </a:xfrm>
        </p:spPr>
        <p:txBody>
          <a:bodyPr>
            <a:normAutofit/>
          </a:bodyPr>
          <a:lstStyle/>
          <a:p>
            <a:r>
              <a:rPr lang="de-DE" sz="4000" b="1" dirty="0">
                <a:effectLst>
                  <a:outerShdw blurRad="38100" dist="38100" dir="2700000" algn="tl">
                    <a:srgbClr val="000000">
                      <a:alpha val="43137"/>
                    </a:srgbClr>
                  </a:outerShdw>
                </a:effectLst>
              </a:rPr>
              <a:t>Durchführen der Übung     </a:t>
            </a:r>
            <a:r>
              <a:rPr lang="de-DE" sz="3100" b="1" dirty="0">
                <a:effectLst>
                  <a:outerShdw blurRad="38100" dist="38100" dir="2700000" algn="tl">
                    <a:srgbClr val="000000">
                      <a:alpha val="43137"/>
                    </a:srgbClr>
                  </a:outerShdw>
                </a:effectLst>
              </a:rPr>
              <a:t>Uhr im Blick haben!</a:t>
            </a:r>
          </a:p>
        </p:txBody>
      </p:sp>
      <p:sp>
        <p:nvSpPr>
          <p:cNvPr id="3" name="Inhaltsplatzhalter 2"/>
          <p:cNvSpPr>
            <a:spLocks noGrp="1"/>
          </p:cNvSpPr>
          <p:nvPr>
            <p:ph idx="1"/>
          </p:nvPr>
        </p:nvSpPr>
        <p:spPr>
          <a:xfrm>
            <a:off x="623455" y="928256"/>
            <a:ext cx="11443853" cy="5694217"/>
          </a:xfrm>
        </p:spPr>
        <p:txBody>
          <a:bodyPr>
            <a:normAutofit/>
          </a:bodyPr>
          <a:lstStyle/>
          <a:p>
            <a:r>
              <a:rPr lang="de-DE" dirty="0"/>
              <a:t>„</a:t>
            </a:r>
            <a:r>
              <a:rPr lang="de-DE" b="1" dirty="0"/>
              <a:t>Machen Sie es sich auf Ihrem Stuhl bequem“</a:t>
            </a:r>
          </a:p>
          <a:p>
            <a:r>
              <a:rPr lang="de-DE" b="1" dirty="0"/>
              <a:t>„Nehmen Sie einen tiefen Atemzug“</a:t>
            </a:r>
          </a:p>
          <a:p>
            <a:r>
              <a:rPr lang="de-DE" b="1" dirty="0"/>
              <a:t>„Lassen Sie Ihren Blick irgendwo ruhen oder schließen Sie die Augen“</a:t>
            </a:r>
          </a:p>
          <a:p>
            <a:r>
              <a:rPr lang="de-DE" dirty="0"/>
              <a:t>Folgende Formeln vorsprechen:</a:t>
            </a:r>
          </a:p>
          <a:p>
            <a:pPr marL="0" indent="0">
              <a:buNone/>
            </a:pPr>
            <a:r>
              <a:rPr lang="de-DE" dirty="0"/>
              <a:t>          </a:t>
            </a:r>
            <a:r>
              <a:rPr lang="de-DE" b="1" dirty="0"/>
              <a:t>„Ich bin ganz ruhig“</a:t>
            </a:r>
          </a:p>
          <a:p>
            <a:pPr marL="0" indent="0">
              <a:buNone/>
            </a:pPr>
            <a:r>
              <a:rPr lang="de-DE" b="1" dirty="0"/>
              <a:t>          „Mein rechter Arm ist schwer“</a:t>
            </a:r>
          </a:p>
          <a:p>
            <a:r>
              <a:rPr lang="de-DE" dirty="0"/>
              <a:t>Formeln alle 10 bis 15 Sekunden wiederholen, Zeitrahmen </a:t>
            </a:r>
            <a:r>
              <a:rPr lang="de-DE" sz="2400" dirty="0"/>
              <a:t>(zwei bis drei Min.)</a:t>
            </a:r>
          </a:p>
          <a:p>
            <a:r>
              <a:rPr lang="de-DE" dirty="0"/>
              <a:t>Rücknahme </a:t>
            </a:r>
          </a:p>
          <a:p>
            <a:pPr lvl="2"/>
            <a:r>
              <a:rPr lang="de-DE" sz="2400" b="1" dirty="0"/>
              <a:t>„Tief ein- und ausatmen“</a:t>
            </a:r>
          </a:p>
          <a:p>
            <a:pPr lvl="2"/>
            <a:r>
              <a:rPr lang="de-DE" sz="2400" b="1" dirty="0"/>
              <a:t>„Arme und Beine strecken und bewegen“</a:t>
            </a:r>
          </a:p>
          <a:p>
            <a:pPr lvl="2"/>
            <a:r>
              <a:rPr lang="de-DE" sz="2400" b="1" dirty="0"/>
              <a:t>„Augen langsam wieder öffnen“</a:t>
            </a:r>
            <a:endParaRPr lang="de-DE" dirty="0"/>
          </a:p>
        </p:txBody>
      </p:sp>
    </p:spTree>
    <p:extLst>
      <p:ext uri="{BB962C8B-B14F-4D97-AF65-F5344CB8AC3E}">
        <p14:creationId xmlns:p14="http://schemas.microsoft.com/office/powerpoint/2010/main" val="3275796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3">
            <a:extLst>
              <a:ext uri="{FF2B5EF4-FFF2-40B4-BE49-F238E27FC236}">
                <a16:creationId xmlns:a16="http://schemas.microsoft.com/office/drawing/2014/main" id="{5EDB6A04-C771-4CD2-9CCE-4D670BE3AD2A}"/>
              </a:ext>
            </a:extLst>
          </p:cNvPr>
          <p:cNvSpPr>
            <a:spLocks noGrp="1" noChangeArrowheads="1"/>
          </p:cNvSpPr>
          <p:nvPr>
            <p:ph type="title"/>
          </p:nvPr>
        </p:nvSpPr>
        <p:spPr>
          <a:xfrm>
            <a:off x="608014" y="266700"/>
            <a:ext cx="8916986" cy="509588"/>
          </a:xfrm>
          <a:noFill/>
        </p:spPr>
        <p:txBody>
          <a:bodyPr anchor="b">
            <a:normAutofit fontScale="90000"/>
          </a:bodyPr>
          <a:lstStyle/>
          <a:p>
            <a:pPr eaLnBrk="1" hangingPunct="1"/>
            <a:br>
              <a:rPr lang="de-DE" altLang="de-DE" sz="2600" dirty="0"/>
            </a:br>
            <a:r>
              <a:rPr lang="de-DE" altLang="de-DE" sz="2600" dirty="0"/>
              <a:t> </a:t>
            </a:r>
            <a:r>
              <a:rPr lang="de-DE" altLang="de-DE" sz="3600" dirty="0">
                <a:effectLst>
                  <a:outerShdw blurRad="38100" dist="38100" dir="2700000" algn="tl">
                    <a:srgbClr val="000000">
                      <a:alpha val="43137"/>
                    </a:srgbClr>
                  </a:outerShdw>
                </a:effectLst>
                <a:latin typeface="Corbel" panose="020B0503020204020204" pitchFamily="34" charset="0"/>
              </a:rPr>
              <a:t>Entspannungsverfahren – Erfahrungsaustausch </a:t>
            </a:r>
          </a:p>
        </p:txBody>
      </p:sp>
      <p:sp>
        <p:nvSpPr>
          <p:cNvPr id="539650" name="Rectangle 2">
            <a:extLst>
              <a:ext uri="{FF2B5EF4-FFF2-40B4-BE49-F238E27FC236}">
                <a16:creationId xmlns:a16="http://schemas.microsoft.com/office/drawing/2014/main" id="{5F5AD29C-F1AB-4395-BDDA-6BBA3800D70F}"/>
              </a:ext>
            </a:extLst>
          </p:cNvPr>
          <p:cNvSpPr>
            <a:spLocks noGrp="1" noChangeArrowheads="1"/>
          </p:cNvSpPr>
          <p:nvPr>
            <p:ph idx="1"/>
          </p:nvPr>
        </p:nvSpPr>
        <p:spPr>
          <a:xfrm>
            <a:off x="1604168" y="1042988"/>
            <a:ext cx="8812213" cy="5548312"/>
          </a:xfrm>
        </p:spPr>
        <p:txBody>
          <a:bodyPr/>
          <a:lstStyle/>
          <a:p>
            <a:pPr eaLnBrk="1" hangingPunct="1">
              <a:lnSpc>
                <a:spcPct val="120000"/>
              </a:lnSpc>
            </a:pPr>
            <a:r>
              <a:rPr lang="de-DE" altLang="de-DE" dirty="0">
                <a:latin typeface="Corbel" panose="020B0503020204020204" pitchFamily="34" charset="0"/>
              </a:rPr>
              <a:t>Rückmeldung für die eigenen Übungserfahrungen</a:t>
            </a:r>
          </a:p>
          <a:p>
            <a:pPr eaLnBrk="1" hangingPunct="1">
              <a:lnSpc>
                <a:spcPct val="120000"/>
              </a:lnSpc>
            </a:pPr>
            <a:r>
              <a:rPr lang="de-DE" altLang="de-DE" dirty="0">
                <a:latin typeface="Corbel" panose="020B0503020204020204" pitchFamily="34" charset="0"/>
              </a:rPr>
              <a:t>Positive Verstärkung durch den Kursleiter</a:t>
            </a:r>
          </a:p>
          <a:p>
            <a:pPr eaLnBrk="1" hangingPunct="1">
              <a:lnSpc>
                <a:spcPct val="120000"/>
              </a:lnSpc>
            </a:pPr>
            <a:r>
              <a:rPr lang="de-DE" altLang="de-DE" dirty="0">
                <a:latin typeface="Corbel" panose="020B0503020204020204" pitchFamily="34" charset="0"/>
              </a:rPr>
              <a:t>Hilfestellungen individuell geben</a:t>
            </a:r>
          </a:p>
          <a:p>
            <a:pPr eaLnBrk="1" hangingPunct="1">
              <a:lnSpc>
                <a:spcPct val="120000"/>
              </a:lnSpc>
            </a:pPr>
            <a:r>
              <a:rPr lang="de-DE" altLang="de-DE" dirty="0">
                <a:latin typeface="Corbel" panose="020B0503020204020204" pitchFamily="34" charset="0"/>
              </a:rPr>
              <a:t>Vergleich mit anderen Teilnehmern</a:t>
            </a:r>
          </a:p>
          <a:p>
            <a:pPr eaLnBrk="1" hangingPunct="1">
              <a:lnSpc>
                <a:spcPct val="120000"/>
              </a:lnSpc>
            </a:pPr>
            <a:r>
              <a:rPr lang="de-DE" altLang="de-DE" dirty="0">
                <a:latin typeface="Corbel" panose="020B0503020204020204" pitchFamily="34" charset="0"/>
              </a:rPr>
              <a:t>Möglichkeit zu Fragen</a:t>
            </a:r>
          </a:p>
          <a:p>
            <a:pPr eaLnBrk="1" hangingPunct="1">
              <a:lnSpc>
                <a:spcPct val="120000"/>
              </a:lnSpc>
            </a:pPr>
            <a:r>
              <a:rPr lang="de-DE" altLang="de-DE" dirty="0">
                <a:latin typeface="Corbel" panose="020B0503020204020204" pitchFamily="34" charset="0"/>
              </a:rPr>
              <a:t>Probleme mitteilen</a:t>
            </a:r>
          </a:p>
          <a:p>
            <a:pPr eaLnBrk="1" hangingPunct="1">
              <a:lnSpc>
                <a:spcPct val="120000"/>
              </a:lnSpc>
            </a:pPr>
            <a:r>
              <a:rPr lang="de-DE" altLang="de-DE" dirty="0">
                <a:latin typeface="Corbel" panose="020B0503020204020204" pitchFamily="34" charset="0"/>
              </a:rPr>
              <a:t>Kreative Anregungen für das eigene Üben</a:t>
            </a:r>
          </a:p>
          <a:p>
            <a:pPr eaLnBrk="1" hangingPunct="1">
              <a:lnSpc>
                <a:spcPct val="120000"/>
              </a:lnSpc>
            </a:pPr>
            <a:r>
              <a:rPr lang="de-DE" altLang="de-DE" dirty="0">
                <a:latin typeface="Corbel" panose="020B0503020204020204" pitchFamily="34" charset="0"/>
              </a:rPr>
              <a:t>Erfahrung einer entspannten sozialen Situation</a:t>
            </a:r>
          </a:p>
        </p:txBody>
      </p:sp>
    </p:spTree>
    <p:extLst>
      <p:ext uri="{BB962C8B-B14F-4D97-AF65-F5344CB8AC3E}">
        <p14:creationId xmlns:p14="http://schemas.microsoft.com/office/powerpoint/2010/main" val="550353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396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965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965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965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965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965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965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96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3">
            <a:extLst>
              <a:ext uri="{FF2B5EF4-FFF2-40B4-BE49-F238E27FC236}">
                <a16:creationId xmlns:a16="http://schemas.microsoft.com/office/drawing/2014/main" id="{1EEC8E0C-A1AE-46FA-BB4E-AE4062B0E70C}"/>
              </a:ext>
            </a:extLst>
          </p:cNvPr>
          <p:cNvSpPr>
            <a:spLocks noGrp="1" noChangeArrowheads="1"/>
          </p:cNvSpPr>
          <p:nvPr>
            <p:ph type="title"/>
          </p:nvPr>
        </p:nvSpPr>
        <p:spPr>
          <a:xfrm>
            <a:off x="187037" y="67412"/>
            <a:ext cx="12192000" cy="1009295"/>
          </a:xfrm>
        </p:spPr>
        <p:txBody>
          <a:bodyPr anchor="b">
            <a:normAutofit fontScale="90000"/>
          </a:bodyPr>
          <a:lstStyle/>
          <a:p>
            <a:pPr eaLnBrk="1" hangingPunct="1"/>
            <a:br>
              <a:rPr lang="de-DE" altLang="de-DE" sz="2600" dirty="0"/>
            </a:br>
            <a:r>
              <a:rPr lang="de-DE" altLang="de-DE" sz="2600" dirty="0"/>
              <a:t> </a:t>
            </a:r>
            <a:r>
              <a:rPr lang="de-DE" altLang="de-DE" sz="3300" dirty="0">
                <a:effectLst>
                  <a:outerShdw blurRad="38100" dist="38100" dir="2700000" algn="tl">
                    <a:srgbClr val="000000">
                      <a:alpha val="43137"/>
                    </a:srgbClr>
                  </a:outerShdw>
                </a:effectLst>
                <a:latin typeface="Corbel" panose="020B0503020204020204" pitchFamily="34" charset="0"/>
              </a:rPr>
              <a:t>Autogenes Training - Vorstellungsrunde						</a:t>
            </a:r>
            <a:br>
              <a:rPr lang="de-DE" altLang="de-DE" sz="3300" dirty="0">
                <a:effectLst>
                  <a:outerShdw blurRad="38100" dist="38100" dir="2700000" algn="tl">
                    <a:srgbClr val="000000">
                      <a:alpha val="43137"/>
                    </a:srgbClr>
                  </a:outerShdw>
                </a:effectLst>
                <a:latin typeface="Corbel" panose="020B0503020204020204" pitchFamily="34" charset="0"/>
              </a:rPr>
            </a:br>
            <a:r>
              <a:rPr lang="de-DE" altLang="de-DE" sz="3300" dirty="0">
                <a:effectLst>
                  <a:outerShdw blurRad="38100" dist="38100" dir="2700000" algn="tl">
                    <a:srgbClr val="000000">
                      <a:alpha val="43137"/>
                    </a:srgbClr>
                  </a:outerShdw>
                </a:effectLst>
                <a:latin typeface="Corbel" panose="020B0503020204020204" pitchFamily="34" charset="0"/>
              </a:rPr>
              <a:t>      –  wie schaffe ich eine gute und vertrauensvolle Arbeitsbeziehung ?</a:t>
            </a:r>
          </a:p>
        </p:txBody>
      </p:sp>
      <p:sp>
        <p:nvSpPr>
          <p:cNvPr id="497666" name="Rectangle 2">
            <a:extLst>
              <a:ext uri="{FF2B5EF4-FFF2-40B4-BE49-F238E27FC236}">
                <a16:creationId xmlns:a16="http://schemas.microsoft.com/office/drawing/2014/main" id="{C92165B5-895C-4A18-A2D9-34561F8C8837}"/>
              </a:ext>
            </a:extLst>
          </p:cNvPr>
          <p:cNvSpPr>
            <a:spLocks noGrp="1" noChangeArrowheads="1"/>
          </p:cNvSpPr>
          <p:nvPr>
            <p:ph idx="1"/>
          </p:nvPr>
        </p:nvSpPr>
        <p:spPr>
          <a:xfrm>
            <a:off x="778593" y="1132125"/>
            <a:ext cx="10744200" cy="5472113"/>
          </a:xfrm>
        </p:spPr>
        <p:txBody>
          <a:bodyPr>
            <a:normAutofit/>
          </a:bodyPr>
          <a:lstStyle/>
          <a:p>
            <a:pPr eaLnBrk="1" hangingPunct="1">
              <a:lnSpc>
                <a:spcPct val="120000"/>
              </a:lnSpc>
            </a:pPr>
            <a:r>
              <a:rPr lang="de-DE" altLang="de-DE" sz="2600" dirty="0" err="1">
                <a:latin typeface="Corbel" panose="020B0503020204020204" pitchFamily="34" charset="0"/>
              </a:rPr>
              <a:t>Warming</a:t>
            </a:r>
            <a:r>
              <a:rPr lang="de-DE" altLang="de-DE" sz="2600" dirty="0">
                <a:latin typeface="Corbel" panose="020B0503020204020204" pitchFamily="34" charset="0"/>
              </a:rPr>
              <a:t> </a:t>
            </a:r>
            <a:r>
              <a:rPr lang="de-DE" altLang="de-DE" sz="2600" dirty="0" err="1">
                <a:latin typeface="Corbel" panose="020B0503020204020204" pitchFamily="34" charset="0"/>
              </a:rPr>
              <a:t>up</a:t>
            </a:r>
            <a:r>
              <a:rPr lang="de-DE" altLang="de-DE" sz="2600" dirty="0">
                <a:latin typeface="Corbel" panose="020B0503020204020204" pitchFamily="34" charset="0"/>
              </a:rPr>
              <a:t>, kennenlernen, Informationsaustausch</a:t>
            </a:r>
          </a:p>
          <a:p>
            <a:pPr eaLnBrk="1" hangingPunct="1">
              <a:lnSpc>
                <a:spcPct val="120000"/>
              </a:lnSpc>
            </a:pPr>
            <a:r>
              <a:rPr lang="de-DE" altLang="de-DE" sz="2600" dirty="0">
                <a:latin typeface="Corbel" panose="020B0503020204020204" pitchFamily="34" charset="0"/>
              </a:rPr>
              <a:t>Individueller Kontakt mit jedem/r Teilnehmer/in</a:t>
            </a:r>
          </a:p>
          <a:p>
            <a:pPr>
              <a:lnSpc>
                <a:spcPct val="120000"/>
              </a:lnSpc>
            </a:pPr>
            <a:r>
              <a:rPr lang="de-DE" altLang="de-DE" sz="2600" dirty="0">
                <a:latin typeface="Corbel" panose="020B0503020204020204" pitchFamily="34" charset="0"/>
              </a:rPr>
              <a:t>Rolle des/r Kursleiters/in als Gastgeber/in</a:t>
            </a:r>
          </a:p>
          <a:p>
            <a:pPr eaLnBrk="1" hangingPunct="1">
              <a:lnSpc>
                <a:spcPct val="120000"/>
              </a:lnSpc>
            </a:pPr>
            <a:r>
              <a:rPr lang="de-DE" altLang="de-DE" sz="2600" dirty="0">
                <a:latin typeface="Corbel" panose="020B0503020204020204" pitchFamily="34" charset="0"/>
              </a:rPr>
              <a:t>Positive Verstärkung</a:t>
            </a:r>
          </a:p>
          <a:p>
            <a:pPr eaLnBrk="1" hangingPunct="1">
              <a:lnSpc>
                <a:spcPct val="120000"/>
              </a:lnSpc>
            </a:pPr>
            <a:r>
              <a:rPr lang="de-DE" altLang="de-DE" sz="2600" dirty="0">
                <a:latin typeface="Corbel" panose="020B0503020204020204" pitchFamily="34" charset="0"/>
              </a:rPr>
              <a:t>Diagnostik (Vorerfahrungen, Verhalten, Erwartungen, Kontraindikationen)</a:t>
            </a:r>
          </a:p>
          <a:p>
            <a:pPr eaLnBrk="1" hangingPunct="1">
              <a:lnSpc>
                <a:spcPct val="120000"/>
              </a:lnSpc>
            </a:pPr>
            <a:r>
              <a:rPr lang="de-DE" altLang="de-DE" sz="2600" dirty="0">
                <a:latin typeface="Corbel" panose="020B0503020204020204" pitchFamily="34" charset="0"/>
              </a:rPr>
              <a:t>Festsetzen von Regeln</a:t>
            </a:r>
          </a:p>
          <a:p>
            <a:pPr>
              <a:lnSpc>
                <a:spcPct val="120000"/>
              </a:lnSpc>
            </a:pPr>
            <a:r>
              <a:rPr lang="de-DE" altLang="de-DE" sz="2600" dirty="0">
                <a:latin typeface="Corbel" panose="020B0503020204020204" pitchFamily="34" charset="0"/>
              </a:rPr>
              <a:t>Erste Interventionen</a:t>
            </a:r>
          </a:p>
          <a:p>
            <a:pPr>
              <a:lnSpc>
                <a:spcPct val="120000"/>
              </a:lnSpc>
            </a:pPr>
            <a:r>
              <a:rPr lang="de-DE" altLang="de-DE" sz="2600" dirty="0">
                <a:latin typeface="Corbel" panose="020B0503020204020204" pitchFamily="34" charset="0"/>
              </a:rPr>
              <a:t>Kennenlernen untereinander</a:t>
            </a:r>
          </a:p>
          <a:p>
            <a:pPr>
              <a:lnSpc>
                <a:spcPct val="120000"/>
              </a:lnSpc>
            </a:pPr>
            <a:r>
              <a:rPr lang="de-DE" altLang="de-DE" sz="2600" dirty="0">
                <a:latin typeface="Corbel" panose="020B0503020204020204" pitchFamily="34" charset="0"/>
              </a:rPr>
              <a:t>Gruppe bildet sich, wenn jeder etwas gesagt hat</a:t>
            </a:r>
          </a:p>
          <a:p>
            <a:pPr eaLnBrk="1" hangingPunct="1">
              <a:lnSpc>
                <a:spcPct val="120000"/>
              </a:lnSpc>
            </a:pPr>
            <a:endParaRPr lang="de-DE" altLang="de-DE" sz="2600" dirty="0">
              <a:latin typeface="Corbel" panose="020B0503020204020204" pitchFamily="34" charset="0"/>
            </a:endParaRPr>
          </a:p>
        </p:txBody>
      </p:sp>
      <p:sp>
        <p:nvSpPr>
          <p:cNvPr id="2" name="Geschweifte Klammer rechts 1">
            <a:extLst>
              <a:ext uri="{FF2B5EF4-FFF2-40B4-BE49-F238E27FC236}">
                <a16:creationId xmlns:a16="http://schemas.microsoft.com/office/drawing/2014/main" id="{2963219E-F0CD-10A6-3C45-4D8D55044341}"/>
              </a:ext>
            </a:extLst>
          </p:cNvPr>
          <p:cNvSpPr/>
          <p:nvPr/>
        </p:nvSpPr>
        <p:spPr>
          <a:xfrm>
            <a:off x="8035636" y="4516582"/>
            <a:ext cx="360219" cy="1773382"/>
          </a:xfrm>
          <a:prstGeom prst="rightBrace">
            <a:avLst>
              <a:gd name="adj1" fmla="val 8333"/>
              <a:gd name="adj2" fmla="val 52869"/>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0D09BD76-2EE4-3D15-7224-F16C97AC6A4B}"/>
              </a:ext>
            </a:extLst>
          </p:cNvPr>
          <p:cNvSpPr txBox="1"/>
          <p:nvPr/>
        </p:nvSpPr>
        <p:spPr>
          <a:xfrm>
            <a:off x="8472182" y="5075501"/>
            <a:ext cx="315342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gruppendynamische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Aspekte</a:t>
            </a:r>
          </a:p>
        </p:txBody>
      </p:sp>
      <p:sp>
        <p:nvSpPr>
          <p:cNvPr id="4" name="Geschweifte Klammer rechts 3">
            <a:extLst>
              <a:ext uri="{FF2B5EF4-FFF2-40B4-BE49-F238E27FC236}">
                <a16:creationId xmlns:a16="http://schemas.microsoft.com/office/drawing/2014/main" id="{53638696-F7EA-2F9F-2E9E-BC59B8FCA5AC}"/>
              </a:ext>
            </a:extLst>
          </p:cNvPr>
          <p:cNvSpPr/>
          <p:nvPr/>
        </p:nvSpPr>
        <p:spPr>
          <a:xfrm>
            <a:off x="8215745" y="1406239"/>
            <a:ext cx="360219" cy="1932709"/>
          </a:xfrm>
          <a:prstGeom prst="rightBrace">
            <a:avLst>
              <a:gd name="adj1" fmla="val 8333"/>
              <a:gd name="adj2" fmla="val 52869"/>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a:extLst>
              <a:ext uri="{FF2B5EF4-FFF2-40B4-BE49-F238E27FC236}">
                <a16:creationId xmlns:a16="http://schemas.microsoft.com/office/drawing/2014/main" id="{988563A7-B809-DC7B-9DF6-EC3E7825EAAD}"/>
              </a:ext>
            </a:extLst>
          </p:cNvPr>
          <p:cNvSpPr txBox="1"/>
          <p:nvPr/>
        </p:nvSpPr>
        <p:spPr>
          <a:xfrm>
            <a:off x="8724059" y="2066975"/>
            <a:ext cx="194284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Beziehungs-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err="1">
                <a:ln>
                  <a:noFill/>
                </a:ln>
                <a:solidFill>
                  <a:prstClr val="black"/>
                </a:solidFill>
                <a:effectLst/>
                <a:uLnTx/>
                <a:uFillTx/>
                <a:latin typeface="Calibri" panose="020F0502020204030204"/>
                <a:ea typeface="+mn-ea"/>
                <a:cs typeface="+mn-cs"/>
              </a:rPr>
              <a:t>dynamik</a:t>
            </a: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798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76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766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766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766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76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766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766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7666">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766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BC47BE-F5F5-649C-CD94-39135382A7DB}"/>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4279123-4680-523D-935E-94DB04BFB607}"/>
              </a:ext>
            </a:extLst>
          </p:cNvPr>
          <p:cNvSpPr>
            <a:spLocks noGrp="1"/>
          </p:cNvSpPr>
          <p:nvPr>
            <p:ph idx="1"/>
          </p:nvPr>
        </p:nvSpPr>
        <p:spPr/>
        <p:txBody>
          <a:bodyPr/>
          <a:lstStyle/>
          <a:p>
            <a:endParaRPr lang="de-DE"/>
          </a:p>
        </p:txBody>
      </p:sp>
      <p:pic>
        <p:nvPicPr>
          <p:cNvPr id="4" name="Picture 2" descr="C:\Users\derra\Pictures\psychoso_gruppentherapie_m.jpg">
            <a:extLst>
              <a:ext uri="{FF2B5EF4-FFF2-40B4-BE49-F238E27FC236}">
                <a16:creationId xmlns:a16="http://schemas.microsoft.com/office/drawing/2014/main" id="{C524E3C5-86B9-100E-2F8F-48C37383B5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78"/>
          <a:stretch/>
        </p:blipFill>
        <p:spPr bwMode="auto">
          <a:xfrm>
            <a:off x="-838200" y="365125"/>
            <a:ext cx="13336937" cy="6410314"/>
          </a:xfrm>
          <a:prstGeom prst="rect">
            <a:avLst/>
          </a:prstGeom>
          <a:noFill/>
          <a:ln>
            <a:noFill/>
          </a:ln>
          <a:effectLst>
            <a:glow rad="1016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288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body" idx="1"/>
          </p:nvPr>
        </p:nvSpPr>
        <p:spPr>
          <a:xfrm>
            <a:off x="234073" y="850754"/>
            <a:ext cx="6388400" cy="5883213"/>
          </a:xfrm>
        </p:spPr>
        <p:txBody>
          <a:bodyPr>
            <a:normAutofit fontScale="85000" lnSpcReduction="10000"/>
          </a:bodyPr>
          <a:lstStyle/>
          <a:p>
            <a:pPr eaLnBrk="1" hangingPunct="1">
              <a:lnSpc>
                <a:spcPts val="3800"/>
              </a:lnSpc>
            </a:pPr>
            <a:r>
              <a:rPr lang="de-DE" altLang="de-DE" sz="2400" dirty="0"/>
              <a:t>Was gilt es zu beachten (Setting, Vorübungen)</a:t>
            </a:r>
          </a:p>
          <a:p>
            <a:pPr eaLnBrk="1" hangingPunct="1">
              <a:lnSpc>
                <a:spcPts val="3800"/>
              </a:lnSpc>
            </a:pPr>
            <a:r>
              <a:rPr lang="de-DE" altLang="de-DE" sz="2400" b="1" dirty="0"/>
              <a:t>Autogenes Training (Grundstufe)</a:t>
            </a:r>
          </a:p>
          <a:p>
            <a:pPr eaLnBrk="1" hangingPunct="1">
              <a:lnSpc>
                <a:spcPts val="3800"/>
              </a:lnSpc>
            </a:pPr>
            <a:r>
              <a:rPr lang="de-DE" altLang="de-DE" sz="2400" dirty="0"/>
              <a:t>Konditionierte Entspannung, Bewegung und Entspannung </a:t>
            </a:r>
          </a:p>
          <a:p>
            <a:pPr eaLnBrk="1" hangingPunct="1">
              <a:lnSpc>
                <a:spcPts val="3800"/>
              </a:lnSpc>
            </a:pPr>
            <a:r>
              <a:rPr lang="de-DE" altLang="de-DE" sz="2400" dirty="0"/>
              <a:t>Grundlagen I (Imagination, Autosuggestion, VNS …. )</a:t>
            </a:r>
          </a:p>
          <a:p>
            <a:pPr eaLnBrk="1" hangingPunct="1">
              <a:lnSpc>
                <a:spcPts val="3800"/>
              </a:lnSpc>
            </a:pPr>
            <a:r>
              <a:rPr lang="de-DE" altLang="de-DE" sz="2400" dirty="0"/>
              <a:t>Übungen in Kleingruppen</a:t>
            </a:r>
          </a:p>
          <a:p>
            <a:pPr eaLnBrk="1" hangingPunct="1">
              <a:lnSpc>
                <a:spcPts val="3800"/>
              </a:lnSpc>
            </a:pPr>
            <a:r>
              <a:rPr lang="de-DE" altLang="de-DE" sz="2400" b="1" dirty="0"/>
              <a:t>Autogenes Training 2023 – </a:t>
            </a:r>
            <a:r>
              <a:rPr lang="de-DE" altLang="de-DE" sz="2400" b="1" dirty="0" err="1"/>
              <a:t>how</a:t>
            </a:r>
            <a:r>
              <a:rPr lang="de-DE" altLang="de-DE" sz="2400" b="1" dirty="0"/>
              <a:t> </a:t>
            </a:r>
            <a:r>
              <a:rPr lang="de-DE" altLang="de-DE" sz="2400" b="1" dirty="0" err="1"/>
              <a:t>to</a:t>
            </a:r>
            <a:r>
              <a:rPr lang="de-DE" altLang="de-DE" sz="2400" b="1" dirty="0"/>
              <a:t> do</a:t>
            </a:r>
          </a:p>
          <a:p>
            <a:pPr eaLnBrk="1" hangingPunct="1">
              <a:lnSpc>
                <a:spcPts val="3800"/>
              </a:lnSpc>
            </a:pPr>
            <a:r>
              <a:rPr lang="de-DE" altLang="de-DE" sz="2400" dirty="0"/>
              <a:t>Grundlagen II (Neurobiologie, </a:t>
            </a:r>
            <a:r>
              <a:rPr lang="de-DE" altLang="de-DE" sz="2400" dirty="0" err="1"/>
              <a:t>Polyvagaltheorie</a:t>
            </a:r>
            <a:r>
              <a:rPr lang="de-DE" altLang="de-DE" sz="2400" dirty="0"/>
              <a:t> …)</a:t>
            </a:r>
          </a:p>
          <a:p>
            <a:pPr eaLnBrk="1" hangingPunct="1">
              <a:lnSpc>
                <a:spcPts val="3800"/>
              </a:lnSpc>
            </a:pPr>
            <a:r>
              <a:rPr lang="de-DE" altLang="de-DE" sz="2400" dirty="0"/>
              <a:t>Motivation, Indikationen und Kontraindikationen</a:t>
            </a:r>
          </a:p>
          <a:p>
            <a:pPr eaLnBrk="1" hangingPunct="1">
              <a:lnSpc>
                <a:spcPts val="3800"/>
              </a:lnSpc>
            </a:pPr>
            <a:r>
              <a:rPr lang="de-DE" altLang="de-DE" sz="2400" b="1" dirty="0"/>
              <a:t>Rolle des/r Therapeuten/in</a:t>
            </a:r>
          </a:p>
        </p:txBody>
      </p:sp>
      <p:sp>
        <p:nvSpPr>
          <p:cNvPr id="20483" name="Rectangle 3"/>
          <p:cNvSpPr>
            <a:spLocks noGrp="1" noChangeArrowheads="1"/>
          </p:cNvSpPr>
          <p:nvPr>
            <p:ph type="title"/>
          </p:nvPr>
        </p:nvSpPr>
        <p:spPr>
          <a:xfrm>
            <a:off x="253032" y="264592"/>
            <a:ext cx="8569325" cy="520672"/>
          </a:xfrm>
          <a:noFill/>
        </p:spPr>
        <p:txBody>
          <a:bodyPr anchor="b">
            <a:normAutofit fontScale="90000"/>
          </a:bodyPr>
          <a:lstStyle/>
          <a:p>
            <a:pPr eaLnBrk="1" hangingPunct="1"/>
            <a:br>
              <a:rPr lang="de-DE" altLang="de-DE" sz="2600" dirty="0"/>
            </a:br>
            <a:r>
              <a:rPr lang="de-DE" altLang="de-DE" sz="2600" dirty="0"/>
              <a:t> </a:t>
            </a:r>
            <a:r>
              <a:rPr lang="de-DE" altLang="de-DE" sz="4000" b="1" dirty="0">
                <a:effectLst>
                  <a:outerShdw blurRad="38100" dist="38100" dir="2700000" algn="tl">
                    <a:srgbClr val="000000">
                      <a:alpha val="43137"/>
                    </a:srgbClr>
                  </a:outerShdw>
                </a:effectLst>
              </a:rPr>
              <a:t>Autogenes Training Kursteil I + II </a:t>
            </a:r>
          </a:p>
        </p:txBody>
      </p:sp>
      <p:sp>
        <p:nvSpPr>
          <p:cNvPr id="8" name="Rechteck 6">
            <a:extLst>
              <a:ext uri="{FF2B5EF4-FFF2-40B4-BE49-F238E27FC236}">
                <a16:creationId xmlns:a16="http://schemas.microsoft.com/office/drawing/2014/main" id="{1F07E4CA-4E69-CC89-478E-8EE4B997B6AB}"/>
              </a:ext>
            </a:extLst>
          </p:cNvPr>
          <p:cNvSpPr>
            <a:spLocks noChangeArrowheads="1"/>
          </p:cNvSpPr>
          <p:nvPr/>
        </p:nvSpPr>
        <p:spPr bwMode="auto">
          <a:xfrm>
            <a:off x="7248526" y="6519864"/>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Derra 2023</a:t>
            </a:r>
          </a:p>
        </p:txBody>
      </p:sp>
      <p:sp>
        <p:nvSpPr>
          <p:cNvPr id="2" name="Rectangle 2">
            <a:extLst>
              <a:ext uri="{FF2B5EF4-FFF2-40B4-BE49-F238E27FC236}">
                <a16:creationId xmlns:a16="http://schemas.microsoft.com/office/drawing/2014/main" id="{D5C51749-D307-468C-8201-7D3652DC507D}"/>
              </a:ext>
            </a:extLst>
          </p:cNvPr>
          <p:cNvSpPr txBox="1">
            <a:spLocks noChangeArrowheads="1"/>
          </p:cNvSpPr>
          <p:nvPr/>
        </p:nvSpPr>
        <p:spPr>
          <a:xfrm>
            <a:off x="6509905" y="603906"/>
            <a:ext cx="5728855" cy="588321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0" i="0" u="none" strike="noStrike" kern="1200" cap="none" spc="0" normalizeH="0" baseline="0" noProof="0" dirty="0">
                <a:ln>
                  <a:noFill/>
                </a:ln>
                <a:solidFill>
                  <a:prstClr val="black"/>
                </a:solidFill>
                <a:effectLst/>
                <a:uLnTx/>
                <a:uFillTx/>
                <a:latin typeface="Calibri" panose="020F0502020204030204"/>
                <a:ea typeface="+mn-ea"/>
                <a:cs typeface="+mn-cs"/>
              </a:rPr>
              <a:t>Bisherige Eigenerfahrungen mit AT</a:t>
            </a:r>
          </a:p>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0" i="0" u="none" strike="noStrike" kern="1200" cap="none" spc="0" normalizeH="0" baseline="0" noProof="0" dirty="0">
                <a:ln>
                  <a:noFill/>
                </a:ln>
                <a:solidFill>
                  <a:prstClr val="black"/>
                </a:solidFill>
                <a:effectLst/>
                <a:uLnTx/>
                <a:uFillTx/>
                <a:latin typeface="Calibri" panose="020F0502020204030204"/>
                <a:ea typeface="+mn-ea"/>
                <a:cs typeface="+mn-cs"/>
              </a:rPr>
              <a:t>Klinische Erfahrungen (Supervision) </a:t>
            </a:r>
          </a:p>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1" i="0" u="none" strike="noStrike" kern="1200" cap="none" spc="0" normalizeH="0" baseline="0" noProof="0" dirty="0">
                <a:ln>
                  <a:noFill/>
                </a:ln>
                <a:solidFill>
                  <a:prstClr val="black"/>
                </a:solidFill>
                <a:effectLst/>
                <a:uLnTx/>
                <a:uFillTx/>
                <a:latin typeface="Calibri" panose="020F0502020204030204"/>
                <a:ea typeface="+mn-ea"/>
                <a:cs typeface="+mn-cs"/>
              </a:rPr>
              <a:t>Autogenes Training (Aufbaustufe, Organübungen)</a:t>
            </a:r>
          </a:p>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0" i="0" u="none" strike="noStrike" kern="1200" cap="none" spc="0" normalizeH="0" baseline="0" noProof="0" dirty="0">
                <a:ln>
                  <a:noFill/>
                </a:ln>
                <a:solidFill>
                  <a:prstClr val="black"/>
                </a:solidFill>
                <a:effectLst/>
                <a:uLnTx/>
                <a:uFillTx/>
                <a:latin typeface="Calibri" panose="020F0502020204030204"/>
                <a:ea typeface="+mn-ea"/>
                <a:cs typeface="+mn-cs"/>
              </a:rPr>
              <a:t>Übungen in Kleingruppen</a:t>
            </a:r>
          </a:p>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1" i="0" u="none" strike="noStrike" kern="1200" cap="none" spc="0" normalizeH="0" baseline="0" noProof="0" dirty="0">
                <a:ln>
                  <a:noFill/>
                </a:ln>
                <a:solidFill>
                  <a:prstClr val="black"/>
                </a:solidFill>
                <a:effectLst/>
                <a:uLnTx/>
                <a:uFillTx/>
                <a:latin typeface="Calibri" panose="020F0502020204030204"/>
                <a:ea typeface="+mn-ea"/>
                <a:cs typeface="+mn-cs"/>
              </a:rPr>
              <a:t>Progressive Relaxation (Einführung und Kombination)</a:t>
            </a:r>
          </a:p>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1" i="0" u="none" strike="noStrike" kern="1200" cap="none" spc="0" normalizeH="0" baseline="0" noProof="0" dirty="0">
                <a:ln>
                  <a:noFill/>
                </a:ln>
                <a:solidFill>
                  <a:prstClr val="black"/>
                </a:solidFill>
                <a:effectLst/>
                <a:uLnTx/>
                <a:uFillTx/>
                <a:latin typeface="Calibri" panose="020F0502020204030204"/>
                <a:ea typeface="+mn-ea"/>
                <a:cs typeface="+mn-cs"/>
              </a:rPr>
              <a:t>Autogenes Training (formelhafte Vorsatzbildung)</a:t>
            </a:r>
          </a:p>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1" i="0" u="none" strike="noStrike" kern="1200" cap="none" spc="0" normalizeH="0" baseline="0" noProof="0" dirty="0">
                <a:ln>
                  <a:noFill/>
                </a:ln>
                <a:solidFill>
                  <a:prstClr val="black"/>
                </a:solidFill>
                <a:effectLst/>
                <a:uLnTx/>
                <a:uFillTx/>
                <a:latin typeface="Calibri" panose="020F0502020204030204"/>
                <a:ea typeface="+mn-ea"/>
                <a:cs typeface="+mn-cs"/>
              </a:rPr>
              <a:t>Autogenes Training (Oberstufe)</a:t>
            </a:r>
          </a:p>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0" i="0" u="none" strike="noStrike" kern="1200" cap="none" spc="0" normalizeH="0" baseline="0" noProof="0" dirty="0">
                <a:ln>
                  <a:noFill/>
                </a:ln>
                <a:solidFill>
                  <a:prstClr val="black"/>
                </a:solidFill>
                <a:effectLst/>
                <a:uLnTx/>
                <a:uFillTx/>
                <a:latin typeface="Calibri" panose="020F0502020204030204"/>
                <a:ea typeface="+mn-ea"/>
                <a:cs typeface="+mn-cs"/>
              </a:rPr>
              <a:t>Behandlungsprobleme</a:t>
            </a:r>
          </a:p>
          <a:p>
            <a:pPr marL="228600" marR="0" lvl="0" indent="-228600" algn="l" defTabSz="914400" rtl="0" eaLnBrk="1" fontAlgn="auto" latinLnBrk="0" hangingPunct="1">
              <a:lnSpc>
                <a:spcPts val="3800"/>
              </a:lnSpc>
              <a:spcBef>
                <a:spcPts val="1000"/>
              </a:spcBef>
              <a:spcAft>
                <a:spcPts val="0"/>
              </a:spcAft>
              <a:buClrTx/>
              <a:buSzTx/>
              <a:buFont typeface="Arial" panose="020B0604020202020204" pitchFamily="34" charset="0"/>
              <a:buChar char="•"/>
              <a:tabLst/>
              <a:defRPr/>
            </a:pPr>
            <a:r>
              <a:rPr kumimoji="0" lang="de-DE" altLang="de-DE" sz="2400" b="1" i="0" u="none" strike="noStrike" kern="1200" cap="none" spc="0" normalizeH="0" baseline="0" noProof="0" dirty="0">
                <a:ln>
                  <a:noFill/>
                </a:ln>
                <a:solidFill>
                  <a:prstClr val="black"/>
                </a:solidFill>
                <a:effectLst/>
                <a:uLnTx/>
                <a:uFillTx/>
                <a:latin typeface="Calibri" panose="020F0502020204030204"/>
                <a:ea typeface="+mn-ea"/>
                <a:cs typeface="+mn-cs"/>
              </a:rPr>
              <a:t>Bedeutung der Beziehung im AT</a:t>
            </a:r>
          </a:p>
        </p:txBody>
      </p:sp>
    </p:spTree>
    <p:extLst>
      <p:ext uri="{BB962C8B-B14F-4D97-AF65-F5344CB8AC3E}">
        <p14:creationId xmlns:p14="http://schemas.microsoft.com/office/powerpoint/2010/main" val="2497403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1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12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129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29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12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129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129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129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129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Inhaltsplatzhalter 2"/>
          <p:cNvSpPr>
            <a:spLocks noGrp="1"/>
          </p:cNvSpPr>
          <p:nvPr>
            <p:ph idx="4294967295"/>
          </p:nvPr>
        </p:nvSpPr>
        <p:spPr>
          <a:xfrm>
            <a:off x="2207568" y="620688"/>
            <a:ext cx="8229600" cy="5688632"/>
          </a:xfrm>
        </p:spPr>
        <p:txBody>
          <a:bodyPr/>
          <a:lstStyle/>
          <a:p>
            <a:pPr marL="0" indent="0">
              <a:buNone/>
            </a:pPr>
            <a:r>
              <a:rPr lang="de-DE" altLang="de-DE" sz="3200" dirty="0">
                <a:hlinkClick r:id="rId2"/>
              </a:rPr>
              <a:t>http://www.dgaehat.de/</a:t>
            </a:r>
          </a:p>
          <a:p>
            <a:pPr marL="0" indent="0">
              <a:buNone/>
            </a:pPr>
            <a:endParaRPr lang="de-DE" altLang="de-DE" dirty="0"/>
          </a:p>
          <a:p>
            <a:pPr marL="0" indent="0">
              <a:buNone/>
            </a:pPr>
            <a:r>
              <a:rPr lang="de-DE" altLang="de-DE" dirty="0"/>
              <a:t>(Deutsche Gesellschaft für ärztliche Hypnose und Autogenes Training)</a:t>
            </a:r>
          </a:p>
          <a:p>
            <a:pPr marL="0" indent="0">
              <a:buNone/>
            </a:pPr>
            <a:r>
              <a:rPr lang="de-DE" altLang="de-DE" dirty="0"/>
              <a:t>Deutsche Gesellschaft für ärztliche Entspannungsverfahren, Hypnose und Autogene Therapie</a:t>
            </a:r>
          </a:p>
          <a:p>
            <a:pPr marL="0" indent="0">
              <a:buNone/>
            </a:pPr>
            <a:endParaRPr lang="de-DE" altLang="de-DE" dirty="0">
              <a:hlinkClick r:id="" action="ppaction://noaction"/>
            </a:endParaRPr>
          </a:p>
          <a:p>
            <a:pPr marL="0" indent="0">
              <a:buNone/>
            </a:pPr>
            <a:r>
              <a:rPr lang="de-DE" altLang="de-DE" sz="3200" dirty="0">
                <a:hlinkClick r:id="" action="ppaction://noaction"/>
              </a:rPr>
              <a:t>http://www.dg-e.de/</a:t>
            </a:r>
            <a:endParaRPr lang="de-DE" altLang="de-DE" sz="3200" dirty="0"/>
          </a:p>
          <a:p>
            <a:pPr marL="0" indent="0">
              <a:buNone/>
            </a:pPr>
            <a:endParaRPr lang="de-DE" altLang="de-DE" dirty="0"/>
          </a:p>
          <a:p>
            <a:pPr marL="0" indent="0">
              <a:buNone/>
            </a:pPr>
            <a:r>
              <a:rPr lang="de-DE" altLang="de-DE" dirty="0"/>
              <a:t>Deutsche Gesellschaft für Entspannungsverfahren</a:t>
            </a:r>
          </a:p>
        </p:txBody>
      </p:sp>
    </p:spTree>
    <p:extLst>
      <p:ext uri="{BB962C8B-B14F-4D97-AF65-F5344CB8AC3E}">
        <p14:creationId xmlns:p14="http://schemas.microsoft.com/office/powerpoint/2010/main" val="3739827405"/>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Inhaltsplatzhalter 2"/>
          <p:cNvSpPr>
            <a:spLocks noGrp="1"/>
          </p:cNvSpPr>
          <p:nvPr>
            <p:ph idx="4294967295"/>
          </p:nvPr>
        </p:nvSpPr>
        <p:spPr>
          <a:xfrm>
            <a:off x="4571448" y="6216680"/>
            <a:ext cx="8229600" cy="608012"/>
          </a:xfrm>
        </p:spPr>
        <p:txBody>
          <a:bodyPr>
            <a:normAutofit/>
          </a:bodyPr>
          <a:lstStyle/>
          <a:p>
            <a:pPr marL="0" indent="0">
              <a:buNone/>
            </a:pPr>
            <a:r>
              <a:rPr lang="de-DE" altLang="de-DE" dirty="0">
                <a:hlinkClick r:id="rId3"/>
              </a:rPr>
              <a:t>https://www.zentrale-pruefstelle-praevention.de</a:t>
            </a:r>
            <a:endParaRPr lang="de-DE" altLang="de-DE" dirty="0"/>
          </a:p>
          <a:p>
            <a:pPr marL="0" indent="0">
              <a:buNone/>
            </a:pPr>
            <a:endParaRPr lang="de-DE" altLang="de-DE" dirty="0"/>
          </a:p>
        </p:txBody>
      </p:sp>
      <p:sp>
        <p:nvSpPr>
          <p:cNvPr id="5" name="AutoShape 4" descr="data:image/jpeg;base64,/9j/4AAQSkZJRgABAQAAAQABAAD/2wCEAAkGBxIQEhQUEBQVFBUVEBcXFRUUFRUXFRQVFRQWFhUUFBUYHCggGBolHBUUITEhJSkrLi4uFx8zODMsNygtLiwBCgoKDg0OGhAQGywkHyQsLCwsLCwsLCwsLCwsLCwsLCwsLCwsLCwsLCwsLCwsLCwsLCwsLCwsLCwsLCwsLCwsLP/AABEIALkA0AMBEQACEQEDEQH/xAAbAAABBQEBAAAAAAAAAAAAAAAAAQIDBAUHBv/EAEAQAAEDAQQGBQoFAwQDAAAAAAEAAhEDBBIhMQVBUVJxkRMUImGhBhUyM3OBkrGywTRCctHwI7PhU3SC0hYk8f/EABsBAAIDAQEBAAAAAAAAAAAAAAABAgMEBQYH/8QALBEAAgIBAwQCAgEFAQEBAAAAAAECAxESITEEEzJRFEEFFSIjM1JhcTSBJP/aAAwDAQACEQMRAD8A8PpzTFpFptAForgC1VgAK1UAAVXAAAOwGXJdSEI6eDFObyUHabtcH/2bRl/r1f8AsnZFY2CM/wCW6Ot9Zfvv+J37r5nZfZqaz9nto1Q0ptD+kqzF5/pXfSdns4pd21rGQ0VrfA11oqDNzxhPpOy2od1qfI+1W/ob1p++/wCJyj37fY+1X6DrT993xOR37cch2a/QG01N9/xOT+RbnOQ7VfGC5pKu+8HNe4Ne0OADjA1Ee4q6+2znOzKaa4JNNFepUqtAJdUE5S5yqdt32y5V1vOER9Zfvu+Jyj8i32HZh6DrT99/xOR37fYdqv0HWn77vicjv285Ds1+hesv33/E5HyLfY+xD0J1p++74nJq+1PkXah6DrT99/xOS79i+w7UPQdZqb7/AInJfIs9h2Yeg6zU33/E5P5FnsOzD0HWam+/4nI+RZ7Dsw9C9Zqb7/icj5Fn+Q+xD0J1l++/4nI+Rb/kLsw9B1mpvv8Aicj5FvsOzD0K20VDk9/xOT71vth2q/Q8PrbanxO+6krbfbI9uv0NfXqAwXv+I/uou+1bZJKmtrgfZbQ8vZ23em38x2jvVlF9ncWWV3UxVbwjkOn/AMVaf93W/uvX02Dek8TPkz35HgixvSxQ8kdlXytvFjf+z3iT0I0XW1hdMAf1XkQNohrjtM4rS7kU9t4HUbYwGXSey0FwGZDiScdUc0K2P2Jwl9DG2plwA5gjIHMPk54AQju1+w0SyK60syBx/qQ66eyXuBGGeQPNRdkPoahLkjdaGXIOLof2oObiCEtcVHA1GWckfSRSaD/qlw4QAeZ+RUNX8FF+ySX820WBaKYffzPSlxMGbpBwPAxkrnZDOSpQljAzrDbr2k5yRF6ZIEAyIIw1qOqKT3JaXlMkfa6d68Nby70chcgA7cU1ZBPIu3LGAZaqYJjsj+n+WcGzeb4wjuQDRIjdaqdwgCCaZA7jfkDkl3IYwPtvItqtTSXlpzi7gcO1OtEpx3wEYSK1tq33uIynDgqLJZexfCOFuQKomCYDmCSAdZTjyKXBossDSJgx3n9lt+OvszuwUWZoEwPE5R+6aqiha2S9C1p1RtgKehC1McBiROEH/CelA5MGAQZHAhSWCO5mW4dr3BYLs6jTXwNsnrGfrb9QR07/AKqFd4M5Lp/8Vaf93W/uvX1GHgeEnyZ78jwTs8Qj5I7KvlNnm/8Ap72HihFAnkEACYAgAQArnE5pt5EthEhgjKAEBkEACNgBAAgASAEAK0xjsUlyhS4NxmRiYnHHbIGriunHcySSQvQ7Y14Y6s+KlgjqYObAB7p1TghpDyxSANf5o92GOHvQkiOWIS3UCc9SMIMszdIgy2dhHIz91h6hbmqohsnrGfrb9QUen/uIL/BnJdP/AIq0/wC7rf3Xr6jDwPCT5M9+R4J2eIQ8kdlXyqfm/wDp72Hiid1Fu94gn/OfgpOC9kdcvQ11IAgXvzROEZ5/dDhH2PVL0K+k0AkOyAwwzKJQj9MNUgdTbBx1mMRiBEGO+UtEcchql6B9JsSD8vl7lLRHHItUsjKrAMjP84quUcE1LJGoksAlkYJ5ECABGQBIAQAIAEACa5B8G3ZiSBGwH/K6VeWjJJJMNcaxOs6lJZzgX0IRBg93HFDQA4wc0mNA12OOI79f8wRlBpZT0i3AfqPjrj3LNfgtrWCvZPWM/W36gq+n/uId3gzkun/xVp/3db+69fUYeB4WfJnvyPBOzxYQ8kdlXyqfm/8Ap7yHgiWrd1Z69nu8U3hgsoWKe12fccNuWaa0ibkIC2e6PH+SktOdx/ywOcGRI1zE/cKT0Y2EtQ1tyMZmM9n7pLQDUhxbTBzMa+7hghqPsFlkbIjH+YYR71FYDDJLtPaf5H+VLEQ/kJTuR2p93v8A8J4iH8gLacZmbvM8lGWnGwLUQKosBAAgAQAIAEwLlK2XWgQZAjZ4rTC/SiqVWWDrcdTR7yT8oUfkMO1gYbY7uHu/dJ3SJKsYbQ461B2SY9CGGoTmTzKWpj0jFEeCayesZ+tv1BXdP/cRVf4MzLf5PWV1Wo51IEuqvJOOJLySV66XW2x2UjmV9DRJZaK58mbJ/pN8Un1tj2bJroKU8pHtjYKe6PFcKVEc5NCseME9m0GKgJYwEDPFWw6FT3SKp9VoeGV+o090eKqfTwzwW91tZDqFPdCSojjOBux5wWH6GYGB90QTGuVfLoV29eChdQ3PQV+oU90eKpdEOMFysbQ52jGAAlkA5SDjwTfSxSy0RV+XhDeoU90eKh2IP6JuxoOoU90eKPj1+g7jDqFPdHim+mh6F3WHUKe6PFHx6/Q+4w6hT3R/Pej49foO7MOoU90Jrp4cJCdsixbdDMpEAtBJE4SrbeijVyiqrqXNZK/UKe6PFUvp6/Rb3GHUae6PFP48PQdxlk6EaKfSXWxMa5V3wYqGopXVtz0kLtGMABLIByJBx4Kl9LGO7RYr9TwhnUKe6PFLsV+iSskHUKe6PFHx4eg7kg6jT3R4o+PD0HckHUae6PFHx4eg7kg6jT3R4o+PD0HckOp2KmCCGjAhW09PFTWxCyx6GYlr9Y/9bvqK6E+SdXgiJQk/ssa2PTlZGvpFD9m9Z6vQtot33S6dh/8Ao5LqRfbUYr75OVYu5KUn9GdbLGemLG63YcDisltX9XSjXXau1kmtFKhTlhvlwHpA69kKU4UwThvkjCV08TWCdjWGzN6QkAPJwzJxwCvSg6Fq4KXqV708la2WWncbUZIaXQQc/dyVNlNagpotrsnqdbLOljTuU8HerNzEbB6XhkruocNCfsq6dT1NkRslKlTY6oHOLxPZMAa/uoOmFcE5ZeSfdnbNqOFgpsbSL8S4M24TwWdKpzxjYucpqH+y2LNRqMeaYc0sE4nPP9loVNcovC4Ke7ZCS1Y3GWWyUzSNR5cIdBjZsAVdVNbhqZO22anpiS1LJRutqS4NOF3WTx1KyVFKSl9Fatt1OJX0nZWsax9ObrwTB1Zfuq76oQw4ltNspNxkaGkbJ0lYTg0UwXHYJK0XU65rPBnpt0QeOShZrIyq910kU2iSTnCy10wsm0lsjRO6UIJvlknVaVVjjSvAsEwTMj+Aqx01zi1BcEFbOElq+yPq7RZw8k+nlOETqCXbSpTY1PNzSLelDT6Kng70TcxGwel4K3qHDtoqo19x4MVc7J0kCQAgAQAIAVuY4qyrzRCzxZ5y1+sf+t31Fa58l1XgiJRlwyxnrbJRvva3a7HhrWeqOZIydQ9MGzU0hpJoeR0bXXcJK3XdSoyxjgxVdPKUM5JbTUBdQrYAHB3ds+6nOWZRngrimoygVNIaPqOquLRIOMyIy2rPfTNzclwaKb4RgosK/wCFZ7Q/dOS//Ogh/wChsKv4RvtP3SePjpCWX1DHaTpOdTpFokNp4kasG58ipXxlKtaSNElGb1cj7KbSwNF2+0xnjA2SpV96KiuUK3sybaeGWKVnpG0OgDBgMap1/wA71ZGFfdb+yuVlnZSEspqup1RUES3siANRmNupEHNwkpoU9ClFxeSnS/Cu9p+yoj/YZe/76Ylp/DU/1n5FKePjpDg8XyF0p6mh+k/IJ3NduCFT/ckX7baQKtx/oPpgHuMnGVonalLT7RRCtuGpfTING0jRqVKZOLm9gnIxMfPwUKU6pOLJ3S7kVJDHVLS0OlrWgAyYAkd2KhKVqi8oko1Nrcid+EHtPulJ/wBBE4/+h4HaQpOfSoloJAYZjVgM+RR1EXOtaRUTULZZMlc/fg3oEACABAAgBW5jirKvNELPFnnLX6x/63fUVrnyXVeCIlF8FjPUBxGRhZM4ZnlHIhSz9jwsYHXzESY2auSet8EdCzkXpXRF4xskwn3ZLYXai3kbeMROGzUouTwS0rIXjEThs1J6npwLQslulRNwE1LocSAMYwjZxWmEHo3ZnnNa9o8DS17A4FzgWuAgTHPUlicFjIaoTecELmvbBIc2cjBHIqnE4vJcnGSwW6dnc+4TU7TwQ0GeBErQoylh6uTO7IwytPBVFN8EAOgHGJgEcMFRosSa5Rcp15X0IGPLcnFvAkJKMnHDJOUFLYfVpOwAvO7IOTsJ2BTlCTwluVxnHdjCx5MEOLtkEnkoOM3LH2WKcEtQtx5OTiQdjjB+yemx+9hKVaX0OIqOwN8wcRiYPeE/6sttyK7a/lsMcx4GIcGzrBiUmppYeSeqtvbBIxlTAAOAcYGYBlSgrMYITdW7HCwu7eBlhAgA4ySMOSl2Hu/RH5Ecr0yAUXTF0zsgzyVOh52Rc7IYywbScTAaSRqgzyRGtyeAlZFLUS17KWuugFxug4AziJyU5UvghC5NamQERgcFVKMo7MtjKMt0DcxxU6vJEbPFnnLX6x/63fUVrs5Lq/BESgyxnpysjwUMEACQAmAIAECLzWtfTYLzWw9xMnGDGQWqOJQW/Bkk3GctuSepbGEvdqNZhA1lo1wrXZFvJWq5JJf6GaQrgggXSC+QQ8uPGNSjdZmP0OiGJfY+zWpobTbLQYd2sJYScOCddsVBIV1cnNsLPVH9M32i4XXxOc64/NKE1iO/ASW725Gio1zDeugBrrsOhwmSGlutS1Re0haXF5iFSuIfDhPQMAg6xEgKMpxjnHocISbWfZI20NJcJBJpMAJcWgkDEXhl/hSjOO/vBBwkl/8ASG0WnCrBAJuAXXTMTr1qLs2eGTjXhrYW1Wgf1rrvSLIg5xMwiVq3aY41v+KaHWm0gmr2pBdTuiZkA4wE5WRzLcjGt/x2H2q1CZF26ajTIeScDu6lKViysCjU8bkNWrHT9oS4tLYdmLzsuag7MatyahnTsPfVDr4a4BzmU4JMTA7QlSdiaeORRi01qWwtWs118NcA4tZ2iYDrvpYoc4vPsioyWM8DzXYXPEtJLGAG9dBu5i8E+5HOBaJYTM621bzycNWRkYd6x3Sy8m2iKUcELcxxUa/NMnZ4NHh7fpoNq1BcOFV4zGp5C6Mqcs101/wRAdOt3DzCjKrG5Y6j3ljf0uWHFZem6fvI5t1vbZb6odo8Vq/Wv2ZvnIOpnaE/1r9h85ehepnb4I/Wv2Hzl6F6kdo5FH61+w+cvQdRO0cij9a/Y/nL0L1A7w5FD/GvhMXzo84DqB3gj9a0uQ+cvQvm87wR+tl9sPnL6QebzvBH6x+w+evQvm47w5I/Wv2L5y9B5uO8ORS/Wv2P5y9B5uO8OSP1r9i+cvQebjvDkj9bL2N9dH0Hm07w5I/XS9h85eg82neHJH65+wfXL0Hm07w5I/XP/IH1y9C+bTvBH66XsPnL0Hm07wR+tfsPnL0Hm07w5J/rX7D5q9B5sO8Ev1rX2P50X9B5sO8OSP1r5yHzlxgPNh3gj9e/YvnJfQh0cRjeGGKa6Fxecil1iksHIdK+vre3qfWVpZ3qPBFRxwPBLGdix8HaLNZRTEBX9P06rWUeWvt1PBW0hpRtLAnFLqOqjSgqociOyaYY/NUU/ka58kp9NJGjSrtdkVshdCXDM8q5LknAVpAUIyJELq8OiMJaJ/VMYLNO7Ei2NeULQtDXRGtoPMA/dSjdGTwKVTihGWxsScMJjnlt9F3JRj1MWhumRJ1kase1HDPHwR8iOQ7MmI22sMQTj3HLs/8AdvNNXRfAu00K6sQ6NV5reYmflyUZXYZJVZQ2lbGloJkEtBI2dkOPzTjfFrcTqknsPNraJknDPA7XD5tPJN9RBIFTJsVtrbkPlwH3HNL5EQdMiVjgQCMiJVsZKSISTTwxykRBACoAEACABAAUAMq5HgfkkwOI6V9fW9vU+srGz19Hgio7I8ELknLg61X0sxsyQtjmkjyjhmR4nT1v6R+BwXnvyElKTwzqdPHCJtH1sFxJ5XBpaybNjtTmlW9P1c65clNlKkj09itN8L1nSdUro/7OTbToZbW0zlV729IcCSADngTiRgcNuKyzlDVui+CeNiSkaYxaYgAa4AAge+I8FKPbTyiMnJ7EbRSjHDXm6QGlwz1fmw4quPaJvuPgkcGQX4uxEwTJIOAE8T3YqTVeMoinPJHepAAwboGBknAta/Af8RyUFKtLJJxmyZ/R3pJxEb2eoxrKm3X9sSU/oGWSmWgASIw7TsoAGM4iApKmDRF2STHVrI1wgYTHfkSR4uJRPp4tbDjdJMeyztG07ZJxOGPHBSVMCLtkSNbGAViSWyIN5eRyYgQAIAEACABAAUAMqZHgfkkxnEdK+vre3qfWVjZ66jwRVKEib4PRaQs1WdajbGbWx5yLWTNFBwPaBXI6iqZuqmi7QaQubYnw0XLc3LDVGtZWkmPB6vRZBGC9F+HT1N/RzOpwaC9D9nOIatEEkyQTGI7gR91TZVGRdGcvpCtoti6DrBzEyIjV3JdqGMCc5J5aGmxNMySZaQcsZvY5YHtHKEl0yQd5kxs4Oet148VLsRw0JWyQwWJsRjHu2EbNh8AofGjjBLvSErWKZgmTGcajOzioz6fO4424LNNsAA4wAJiJgbNS0RjpWCqTyxykRBAAgBUACABAAgAQAqAEQA2rkeB+STGcQ0r6+t7ep9ZWNnrqPBFR2R4IXJOXidZfYwdS3pLB5Jy3ZUraHa7Uqp0RkTjbgiHk+sVn4+Ei+PVNFmz6Aa3MqmP4ivOWSfWM2LMxtMQF0q6Y1LCRlnNzZ5zSnlU5ryxgy1rmdT+R7b0o2U9GmssxKnlDVce07kuTd1V0/s2xohEs2TT7w4YlUw6q+G+QlRB/R6Ww6XdIvYg61v6T8xKVmmxmO7o0o5R6BplekTT3RzMNbMIQIVAChAAgAQAIAEACABAAgAQAIAEANq+ieB+STGjiGlfX1vb1PrKxs9dR4IqPyPBC5Jy8Ttlxb1wePlyxQ1MQjiEBgzNJ6UFISq5yUUWQjk8xavKZ5waufb1ung1wo+zGfULzJ1rz989UtTOnXtEb2dYVOWSJbK6Xy3xT/wCjZ6GxV5wOGOX7Krtxc00Rl4ntrCewJ2L2XSNuqOTg3LEmWFpZSKgAQAqABAAgBEACABAAgAQAIAEANqZHgfkkxo4hpX19b29T6ysbPXUeCKj8jwQuScvE7YXLeuDx8uWNLkxEbymBmW6xipmoTgpFsZYMp+gGnJYrOkTL43YGHyf2LBZ+PyaI9TgrVvJ+pqxWV/jp/RauqRVo6AtF7siJSX4+18lnyYo9LoPyVLXB9Z5cRkNS3U/jIp5kZbutb2R61jABAXWjFRWFwc6csvIqkQFQAIwGUCP+j/4CABAAgAQIEACABAAgAQMbV9E8D8kmBxDSvr63t6n1lY2euo8EVHZHgnHknLxO0OK3Lg8fLlgmISEwGmlKQALOgeR7bKoj1EzLMEsBqJ2UgE8CbZKCkIS+NqHsCTfB5jSnl3ZaLrrXdIdZbi0GYglZLeqUODoUdBKe7MVvlraJJd0cFpIAaezuyZkmPmsE+vn9G+P42v7Ldj8rrRI6RrC2dQIJHGTiqF+VnF/yIz/HQx/E9Zo3SlK0A9GcRm1whw92viF2KOrruX8Xucm7p51PcvLSUCIAEACABAAgAQIEACBjamR4H5JMDiGlfX1vb1PrKxs9dR4IqPyPBEeScvE7YWreuDx8uWAamRHBqQDw1ADgEAKkASgY11RAFS025rBJMIeFuyUYuR4zyt8qmdXqspOJe5hAI8ceCz23QeyN3SUYnlnKqFpgiMdUd3csVleVk9BGWOD0FO3hzgcbsAEcBkufOt53JE9LS7zUF8m7MXRE3RHuyUZdPW1uQbfB0vyQs8k1AMBIk5wchG1Wfi+nat1rg5P5CxKOD1cr0RxhUAIgAQAIAEACABAgQMbVyPA/JJgcQ0r6+t7ep9ZWNnrqPBFR+R4IXJOXiduW5cHj5csVMiKCgBwQAsoACUAML0DIKxTA8h5R2GrUPZJjYs98JSWxpqkkeJ0lo6o3NpXNdcos6VVsTzdSwuBwCmrcLc3xmn9mnoywVaphrHEyMIlUyTn4l2uKX8me90J5F1nwXt6MRiXfYDPh/DSujtslh7Ix3ddCKxE6NYrI2iwMZkNZzJ2ldqimNUdETg3WubyTK0qBMQIAEZECABAAgYIAEANqZHgfkkwOIaV9fW9vU+srGz11Hgio/I8ELknLxO3rcuDx8uWKmRAIAJQAhcgY0uQA0lMCMoArvpymSyQVLG12bQfcouKZJTaK/wD47RccWDkqnTAuXUSX2a+jdDUqXosA9yI1xjwRl1E5fZqjBS+ylsHOAzUZNQWWCTbwhrXg5FVw6iufDJuqS5HK8rYIEUtL6SZZqZqPMAbZ54Y8kJZEVdH6cZVqdHjeugwWkEXmtcAcSPzRgcCFJxwJNMtHS9nBumtTmYi8JkG6RzwS0sMj6GkqL3XWVGOdiLocCZbg4RtCNLHlAdI0RT6bpGdFHrLwubPSyRgMjrZbqVGOle1kzF4gZZ8kYDJLUMtMbv2UWM4jpX19b29T6ysbPXUeCKjsjwQuScvE7cSty4PHy5YSmRElABKAEQAsIAS4mMBTQA8UksgPbSASAfICAENoRgBW2kJMZnabtghrQczjwH8C4f5u5wrxF8nR6GtSepiU7QABivMVXzW6ZqlWmzQs1ovL0XQfkW3pmYrqccFlegTysmHS0YvlRo91opljC2XMe0X7waXEtc28WkGOwR/y1qcXuRZ5zyIpOc+pU6RrgazqYLb997KTgxlQg9mHCm50ifS7yFZYyEFuehq0m9fpi6LvUq0iBEmtSJnVJgnmop7DxuYWhKZ6xSNYf0uvWt1EgEFlfpaoAqGcWuY95bhEjHUpNojhjdF2U2myWSyw26aNSpVFRrrt0E02NIkYkvJ7riTwMk607oadfpGttdCzPp1GVGlzK4Y+69onGXOpYObj2gSCICHgNz2FN00wbt2aYN0/lls3fdl7lVImjimlnDp63t6n1uWJo9bTJKCKj3CDjqQuScpxSZ29bk9jyMuWInkiLCMgEIyAoCMgODUZAcGpZAUNRkBwCWQAp5AgqFGRlK0WhrczCeUSW5Rfpyk3WqnbFFsa2zF0ppRr3hzDqiF5r8r/AFXlHV6RKKwXbLabwXAlVJcGltGnZa0a1KtWRe2SqelmnTrQNZK6tHW3Rmk8mOdcWW7ocO0M9RXq6rNUVI5044eBtCytZ6I1RJLnEDYC4kgdytbyVpYJYRkMCwjI2JCGxBd7gjIDavongfkk2MwnZniVmZ1qvBCJFq+y6Vp+jjP7ETICoAEACABAChIAQABAAgBqBkdREuCcCIrMzQhFzeoNNRI1Y5gx7U6uRIe1XR80Vseu5Dgxz5BTICIAEACAFQIQ6+H2QNH/2Q=="/>
          <p:cNvSpPr>
            <a:spLocks noChangeAspect="1" noChangeArrowheads="1"/>
          </p:cNvSpPr>
          <p:nvPr/>
        </p:nvSpPr>
        <p:spPr bwMode="auto">
          <a:xfrm>
            <a:off x="347045" y="-79231"/>
            <a:ext cx="11477808" cy="986565"/>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	Jon </a:t>
            </a:r>
            <a:r>
              <a:rPr kumimoji="0" lang="de-DE" sz="2400" b="0" i="0" u="none" strike="noStrike" kern="1200" cap="none" spc="0" normalizeH="0" baseline="0" noProof="0" dirty="0" err="1">
                <a:ln>
                  <a:noFill/>
                </a:ln>
                <a:solidFill>
                  <a:srgbClr val="003300"/>
                </a:solidFill>
                <a:effectLst/>
                <a:uLnTx/>
                <a:uFillTx/>
                <a:latin typeface="Calibri" panose="020F0502020204030204"/>
                <a:ea typeface="+mn-ea"/>
                <a:cs typeface="+mn-cs"/>
              </a:rPr>
              <a:t>Kabat</a:t>
            </a: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 Zinn 1991 (</a:t>
            </a:r>
            <a:r>
              <a:rPr kumimoji="0" lang="de-DE" sz="2400" b="0" i="0" u="none" strike="noStrike" kern="1200" cap="none" spc="0" normalizeH="0" baseline="0" noProof="0" dirty="0" err="1">
                <a:ln>
                  <a:noFill/>
                </a:ln>
                <a:solidFill>
                  <a:srgbClr val="003300"/>
                </a:solidFill>
                <a:effectLst/>
                <a:uLnTx/>
                <a:uFillTx/>
                <a:latin typeface="Calibri" panose="020F0502020204030204"/>
                <a:ea typeface="+mn-ea"/>
                <a:cs typeface="+mn-cs"/>
              </a:rPr>
              <a:t>Bodyscan</a:t>
            </a: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4"/>
              </a:rPr>
              <a:t>www.youtube.com/watch?v=u4gZgnCy5ew</a:t>
            </a: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    </a:t>
            </a:r>
            <a:endParaRPr kumimoji="0" lang="de-DE" sz="2000" b="0" i="0" u="none" strike="noStrike" kern="1200" cap="none" spc="0" normalizeH="0" baseline="0" noProof="0" dirty="0">
              <a:ln>
                <a:noFill/>
              </a:ln>
              <a:solidFill>
                <a:srgbClr val="003300"/>
              </a:solidFill>
              <a:effectLst/>
              <a:uLnTx/>
              <a:uFillTx/>
              <a:latin typeface="Calibri" panose="020F0502020204030204"/>
              <a:ea typeface="+mn-ea"/>
              <a:cs typeface="+mn-cs"/>
            </a:endParaRPr>
          </a:p>
        </p:txBody>
      </p:sp>
      <p:sp>
        <p:nvSpPr>
          <p:cNvPr id="6" name="Textfeld 5"/>
          <p:cNvSpPr txBox="1"/>
          <p:nvPr/>
        </p:nvSpPr>
        <p:spPr>
          <a:xfrm>
            <a:off x="347045" y="1356417"/>
            <a:ext cx="11609428" cy="31700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5"/>
              </a:rPr>
              <a:t>https://www.klett-cotta.biz/downloads_klettcotta/Achtsamkeit_und_Schmerz_AUDIO.zip</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6"/>
              </a:rPr>
              <a:t>https://www.klett-cotta.de/media/44/Derra_Schilling_Downloadmaterial.33048.pdf</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 action="ppaction://noactio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 action="ppaction://noaction"/>
              </a:rPr>
              <a:t>https://www.klett-cotta.biz/downloads_klettcotta/Derra_Schilling_Achtsamkeit_Schlaf_Zusatz_und_Audio.zip</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3300"/>
              </a:solidFill>
              <a:effectLst/>
              <a:uLnTx/>
              <a:uFillTx/>
              <a:latin typeface="Calibri" panose="020F0502020204030204"/>
              <a:ea typeface="+mn-ea"/>
              <a:cs typeface="+mn-cs"/>
              <a:hlinkClick r:id="rId7"/>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7"/>
              </a:rPr>
              <a:t>https://www.klett-cotta.de/downloads?sonder_download=on&amp;id=111131&amp;subsubnavi_verlag=23219</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3300"/>
              </a:solidFill>
              <a:effectLst/>
              <a:uLnTx/>
              <a:uFillTx/>
              <a:latin typeface="Calibri" panose="020F0502020204030204"/>
              <a:ea typeface="+mn-ea"/>
              <a:cs typeface="+mn-cs"/>
            </a:endParaRPr>
          </a:p>
        </p:txBody>
      </p:sp>
      <p:sp>
        <p:nvSpPr>
          <p:cNvPr id="7" name="Inhaltsplatzhalter 2"/>
          <p:cNvSpPr txBox="1">
            <a:spLocks/>
          </p:cNvSpPr>
          <p:nvPr/>
        </p:nvSpPr>
        <p:spPr bwMode="auto">
          <a:xfrm>
            <a:off x="298554" y="4379516"/>
            <a:ext cx="8229600" cy="205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hlinkClick r:id="rId8"/>
              </a:rPr>
              <a:t>http://www.dgaehat.de</a:t>
            </a: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000" b="0" i="0" u="none" strike="noStrike" kern="0" cap="none" spc="0" normalizeH="0" baseline="0" noProof="0" dirty="0">
                <a:ln>
                  <a:noFill/>
                </a:ln>
                <a:solidFill>
                  <a:srgbClr val="003300"/>
                </a:solidFill>
                <a:effectLst/>
                <a:uLnTx/>
                <a:uFillTx/>
                <a:latin typeface="Calibri" panose="020F0502020204030204"/>
                <a:ea typeface="+mn-ea"/>
                <a:cs typeface="+mn-cs"/>
              </a:rPr>
              <a:t>Deutsche Gesellschaft für ärztliche Hypnose und Autogenes Training</a:t>
            </a: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hlinkClick r:id="rId8"/>
              </a:rPr>
              <a:t>http://www.dg-e.de</a:t>
            </a:r>
            <a:endPar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000" b="0" i="0" u="none" strike="noStrike" kern="0" cap="none" spc="0" normalizeH="0" baseline="0" noProof="0" dirty="0">
                <a:ln>
                  <a:noFill/>
                </a:ln>
                <a:solidFill>
                  <a:srgbClr val="003300"/>
                </a:solidFill>
                <a:effectLst/>
                <a:uLnTx/>
                <a:uFillTx/>
                <a:latin typeface="Calibri" panose="020F0502020204030204"/>
                <a:ea typeface="+mn-ea"/>
                <a:cs typeface="+mn-cs"/>
              </a:rPr>
              <a:t>Deutsche Gesellschaft für Entspannungsverfahren</a:t>
            </a:r>
          </a:p>
        </p:txBody>
      </p:sp>
      <p:pic>
        <p:nvPicPr>
          <p:cNvPr id="2" name="Grafik 1">
            <a:extLst>
              <a:ext uri="{FF2B5EF4-FFF2-40B4-BE49-F238E27FC236}">
                <a16:creationId xmlns:a16="http://schemas.microsoft.com/office/drawing/2014/main" id="{E84DB840-ABCA-9B9D-8970-352ACC818347}"/>
              </a:ext>
            </a:extLst>
          </p:cNvPr>
          <p:cNvPicPr>
            <a:picLocks noChangeAspect="1"/>
          </p:cNvPicPr>
          <p:nvPr/>
        </p:nvPicPr>
        <p:blipFill>
          <a:blip r:embed="rId9"/>
          <a:stretch>
            <a:fillRect/>
          </a:stretch>
        </p:blipFill>
        <p:spPr>
          <a:xfrm>
            <a:off x="10911200" y="3462587"/>
            <a:ext cx="1197673" cy="1254886"/>
          </a:xfrm>
          <a:prstGeom prst="rect">
            <a:avLst/>
          </a:prstGeom>
        </p:spPr>
      </p:pic>
      <p:pic>
        <p:nvPicPr>
          <p:cNvPr id="3" name="Grafik 2">
            <a:extLst>
              <a:ext uri="{FF2B5EF4-FFF2-40B4-BE49-F238E27FC236}">
                <a16:creationId xmlns:a16="http://schemas.microsoft.com/office/drawing/2014/main" id="{1327B4CF-AEF9-288E-248B-1E17A4F9D61D}"/>
              </a:ext>
            </a:extLst>
          </p:cNvPr>
          <p:cNvPicPr>
            <a:picLocks noChangeAspect="1"/>
          </p:cNvPicPr>
          <p:nvPr/>
        </p:nvPicPr>
        <p:blipFill>
          <a:blip r:embed="rId10"/>
          <a:stretch>
            <a:fillRect/>
          </a:stretch>
        </p:blipFill>
        <p:spPr>
          <a:xfrm>
            <a:off x="10934323" y="1837686"/>
            <a:ext cx="1022150" cy="1071769"/>
          </a:xfrm>
          <a:prstGeom prst="rect">
            <a:avLst/>
          </a:prstGeom>
        </p:spPr>
      </p:pic>
    </p:spTree>
    <p:extLst>
      <p:ext uri="{BB962C8B-B14F-4D97-AF65-F5344CB8AC3E}">
        <p14:creationId xmlns:p14="http://schemas.microsoft.com/office/powerpoint/2010/main" val="2590348472"/>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7" name="Inhaltsplatzhalter 2">
            <a:extLst>
              <a:ext uri="{FF2B5EF4-FFF2-40B4-BE49-F238E27FC236}">
                <a16:creationId xmlns:a16="http://schemas.microsoft.com/office/drawing/2014/main" id="{89A27F02-3F10-4A22-8F75-200D37A19E11}"/>
              </a:ext>
            </a:extLst>
          </p:cNvPr>
          <p:cNvSpPr>
            <a:spLocks noGrp="1"/>
          </p:cNvSpPr>
          <p:nvPr>
            <p:ph idx="1"/>
          </p:nvPr>
        </p:nvSpPr>
        <p:spPr>
          <a:xfrm>
            <a:off x="529017" y="372849"/>
            <a:ext cx="10515600" cy="4351338"/>
          </a:xfrm>
        </p:spPr>
        <p:txBody>
          <a:bodyPr>
            <a:normAutofit/>
          </a:bodyPr>
          <a:lstStyle/>
          <a:p>
            <a:pPr marL="0" indent="0">
              <a:buNone/>
            </a:pPr>
            <a:r>
              <a:rPr lang="de-DE" altLang="de-DE" sz="3200" dirty="0"/>
              <a:t>https://www.zentrale-pruefstelle-praevention.de</a:t>
            </a:r>
          </a:p>
        </p:txBody>
      </p:sp>
      <p:pic>
        <p:nvPicPr>
          <p:cNvPr id="564228" name="Grafik 3">
            <a:extLst>
              <a:ext uri="{FF2B5EF4-FFF2-40B4-BE49-F238E27FC236}">
                <a16:creationId xmlns:a16="http://schemas.microsoft.com/office/drawing/2014/main" id="{FFF27F65-74F9-4AD1-A27F-DBBEE8E369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1034" y="999296"/>
            <a:ext cx="10281937" cy="563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4">
            <a:extLst>
              <a:ext uri="{FF2B5EF4-FFF2-40B4-BE49-F238E27FC236}">
                <a16:creationId xmlns:a16="http://schemas.microsoft.com/office/drawing/2014/main" id="{94124B49-C16A-0963-7D36-6D44CDB02AD4}"/>
              </a:ext>
            </a:extLst>
          </p:cNvPr>
          <p:cNvSpPr>
            <a:spLocks noChangeArrowheads="1"/>
          </p:cNvSpPr>
          <p:nvPr/>
        </p:nvSpPr>
        <p:spPr bwMode="auto">
          <a:xfrm>
            <a:off x="7354841" y="6424798"/>
            <a:ext cx="3286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r>
              <a:rPr kumimoji="0" lang="de-DE" altLang="de-DE" sz="1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Quelle: Repro 2019</a:t>
            </a:r>
            <a:r>
              <a:rPr kumimoji="0" lang="de-DE" altLang="de-DE"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DE" sz="3600" b="1" i="0" u="none" strike="noStrike" cap="none" normalizeH="0" baseline="0" smtClean="0">
            <a:ln>
              <a:noFill/>
            </a:ln>
            <a:solidFill>
              <a:srgbClr val="FFFF99"/>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DE" sz="3600" b="1" i="0" u="none" strike="noStrike" cap="none" normalizeH="0" baseline="0" smtClean="0">
            <a:ln>
              <a:noFill/>
            </a:ln>
            <a:solidFill>
              <a:srgbClr val="FFFF99"/>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1598</Words>
  <Application>Microsoft Office PowerPoint</Application>
  <PresentationFormat>Breitbild</PresentationFormat>
  <Paragraphs>253</Paragraphs>
  <Slides>38</Slides>
  <Notes>2</Notes>
  <HiddenSlides>0</HiddenSlides>
  <MMClips>0</MMClips>
  <ScaleCrop>false</ScaleCrop>
  <HeadingPairs>
    <vt:vector size="6" baseType="variant">
      <vt:variant>
        <vt:lpstr>Verwendete Schriftarten</vt:lpstr>
      </vt:variant>
      <vt:variant>
        <vt:i4>9</vt:i4>
      </vt:variant>
      <vt:variant>
        <vt:lpstr>Design</vt:lpstr>
      </vt:variant>
      <vt:variant>
        <vt:i4>8</vt:i4>
      </vt:variant>
      <vt:variant>
        <vt:lpstr>Folientitel</vt:lpstr>
      </vt:variant>
      <vt:variant>
        <vt:i4>38</vt:i4>
      </vt:variant>
    </vt:vector>
  </HeadingPairs>
  <TitlesOfParts>
    <vt:vector size="55" baseType="lpstr">
      <vt:lpstr>Arial</vt:lpstr>
      <vt:lpstr>Bookman Old Style</vt:lpstr>
      <vt:lpstr>Calibri</vt:lpstr>
      <vt:lpstr>Calibri Light</vt:lpstr>
      <vt:lpstr>Comic Sans MS</vt:lpstr>
      <vt:lpstr>Corbel</vt:lpstr>
      <vt:lpstr>FedraSansAltStd-Light</vt:lpstr>
      <vt:lpstr>Times New Roman</vt:lpstr>
      <vt:lpstr>Wingdings</vt:lpstr>
      <vt:lpstr>Office Theme</vt:lpstr>
      <vt:lpstr>9_Benutzerdefiniertes Design</vt:lpstr>
      <vt:lpstr>1_Benutzerdefiniertes Design</vt:lpstr>
      <vt:lpstr>Benutzerdefiniertes Design</vt:lpstr>
      <vt:lpstr>1_Standarddesign</vt:lpstr>
      <vt:lpstr>4_Standarddesign</vt:lpstr>
      <vt:lpstr>Office</vt:lpstr>
      <vt:lpstr>2_Office Theme</vt:lpstr>
      <vt:lpstr>Autogenes Training Praxis, Methodik und Didaktik</vt:lpstr>
      <vt:lpstr>Autogenes Training (AT)</vt:lpstr>
      <vt:lpstr>PowerPoint-Präsentation</vt:lpstr>
      <vt:lpstr>  Autogenes Training - Vorstellungsrunde             –  wie schaffe ich eine gute und vertrauensvolle Arbeitsbeziehung ?</vt:lpstr>
      <vt:lpstr>PowerPoint-Präsentation</vt:lpstr>
      <vt:lpstr>  Autogenes Training Kursteil I + II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AT – erste Stunde Einführung</vt:lpstr>
      <vt:lpstr>PowerPoint-Präsentation</vt:lpstr>
      <vt:lpstr>Autogenes Training – Grund und Aufbaustufe</vt:lpstr>
      <vt:lpstr>AT – erste Stunde Einführung</vt:lpstr>
      <vt:lpstr>Durchführen der Übung     Uhr im Blick haben!</vt:lpstr>
      <vt:lpstr>PowerPoint-Präsentation</vt:lpstr>
      <vt:lpstr>AT – erste Stunde Einführung</vt:lpstr>
      <vt:lpstr>PowerPoint-Präsentation</vt:lpstr>
      <vt:lpstr>Autogenes Training  - Grundkonzept</vt:lpstr>
      <vt:lpstr>PowerPoint-Präsentation</vt:lpstr>
      <vt:lpstr>PowerPoint-Präsentation</vt:lpstr>
      <vt:lpstr>Autogenes Training – Grund und Aufbaustufe</vt:lpstr>
      <vt:lpstr>PowerPoint-Präsentation</vt:lpstr>
      <vt:lpstr>Vermittlung von Entspannungsverfahren</vt:lpstr>
      <vt:lpstr>Konditionierte (achtsame) Entspannung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Setting für die erste Übung gestalten</vt:lpstr>
      <vt:lpstr>Durchführen der Übung     Uhr im Blick haben!</vt:lpstr>
      <vt:lpstr>  Entspannungsverfahren – Erfahrungsaustausch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Claus Derra</dc:creator>
  <cp:lastModifiedBy>Claus Derra</cp:lastModifiedBy>
  <cp:revision>109</cp:revision>
  <cp:lastPrinted>2022-06-10T13:28:36Z</cp:lastPrinted>
  <dcterms:created xsi:type="dcterms:W3CDTF">2020-05-12T07:25:36Z</dcterms:created>
  <dcterms:modified xsi:type="dcterms:W3CDTF">2023-07-01T18:39:52Z</dcterms:modified>
</cp:coreProperties>
</file>