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8.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 id="2147483776" r:id="rId3"/>
    <p:sldMasterId id="2147483789" r:id="rId4"/>
    <p:sldMasterId id="2147484056" r:id="rId5"/>
    <p:sldMasterId id="2147484071" r:id="rId6"/>
    <p:sldMasterId id="2147484085" r:id="rId7"/>
    <p:sldMasterId id="2147484100" r:id="rId8"/>
    <p:sldMasterId id="2147484117" r:id="rId9"/>
  </p:sldMasterIdLst>
  <p:notesMasterIdLst>
    <p:notesMasterId r:id="rId68"/>
  </p:notesMasterIdLst>
  <p:sldIdLst>
    <p:sldId id="2354" r:id="rId10"/>
    <p:sldId id="2401" r:id="rId11"/>
    <p:sldId id="1711" r:id="rId12"/>
    <p:sldId id="1712" r:id="rId13"/>
    <p:sldId id="2200" r:id="rId14"/>
    <p:sldId id="2298" r:id="rId15"/>
    <p:sldId id="1715" r:id="rId16"/>
    <p:sldId id="1797" r:id="rId17"/>
    <p:sldId id="2151" r:id="rId18"/>
    <p:sldId id="2150" r:id="rId19"/>
    <p:sldId id="1716" r:id="rId20"/>
    <p:sldId id="1710" r:id="rId21"/>
    <p:sldId id="1173" r:id="rId22"/>
    <p:sldId id="1723" r:id="rId23"/>
    <p:sldId id="2305" r:id="rId24"/>
    <p:sldId id="453" r:id="rId25"/>
    <p:sldId id="2294" r:id="rId26"/>
    <p:sldId id="2216" r:id="rId27"/>
    <p:sldId id="2219" r:id="rId28"/>
    <p:sldId id="2220" r:id="rId29"/>
    <p:sldId id="1510" r:id="rId30"/>
    <p:sldId id="2406" r:id="rId31"/>
    <p:sldId id="2407" r:id="rId32"/>
    <p:sldId id="1734" r:id="rId33"/>
    <p:sldId id="2465" r:id="rId34"/>
    <p:sldId id="1770" r:id="rId35"/>
    <p:sldId id="1743" r:id="rId36"/>
    <p:sldId id="1744" r:id="rId37"/>
    <p:sldId id="1748" r:id="rId38"/>
    <p:sldId id="1749" r:id="rId39"/>
    <p:sldId id="1750" r:id="rId40"/>
    <p:sldId id="1773" r:id="rId41"/>
    <p:sldId id="1603" r:id="rId42"/>
    <p:sldId id="2347" r:id="rId43"/>
    <p:sldId id="2348" r:id="rId44"/>
    <p:sldId id="1976" r:id="rId45"/>
    <p:sldId id="2526" r:id="rId46"/>
    <p:sldId id="2527" r:id="rId47"/>
    <p:sldId id="2447" r:id="rId48"/>
    <p:sldId id="2529" r:id="rId49"/>
    <p:sldId id="2530" r:id="rId50"/>
    <p:sldId id="2446" r:id="rId51"/>
    <p:sldId id="2531" r:id="rId52"/>
    <p:sldId id="2532" r:id="rId53"/>
    <p:sldId id="2435" r:id="rId54"/>
    <p:sldId id="2457" r:id="rId55"/>
    <p:sldId id="2523" r:id="rId56"/>
    <p:sldId id="2533" r:id="rId57"/>
    <p:sldId id="2377" r:id="rId58"/>
    <p:sldId id="1753" r:id="rId59"/>
    <p:sldId id="2330" r:id="rId60"/>
    <p:sldId id="2536" r:id="rId61"/>
    <p:sldId id="2264" r:id="rId62"/>
    <p:sldId id="2537" r:id="rId63"/>
    <p:sldId id="2538" r:id="rId64"/>
    <p:sldId id="436" r:id="rId65"/>
    <p:sldId id="1862" r:id="rId66"/>
    <p:sldId id="2539" r:id="rId67"/>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1DA"/>
    <a:srgbClr val="D7D7D7"/>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44" y="68"/>
      </p:cViewPr>
      <p:guideLst/>
    </p:cSldViewPr>
  </p:slideViewPr>
  <p:notesTextViewPr>
    <p:cViewPr>
      <p:scale>
        <a:sx n="3" d="2"/>
        <a:sy n="3" d="2"/>
      </p:scale>
      <p:origin x="0" y="0"/>
    </p:cViewPr>
  </p:notesTextViewPr>
  <p:sorterViewPr>
    <p:cViewPr varScale="1">
      <p:scale>
        <a:sx n="100" d="100"/>
        <a:sy n="100" d="100"/>
      </p:scale>
      <p:origin x="0" y="-501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3ABC924-1714-4B75-9B62-1EFA40E73225}" type="datetimeFigureOut">
              <a:rPr lang="de-DE" smtClean="0"/>
              <a:t>30.01.2023</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DDCCA20-EA7F-47F5-8FCB-0E0DDDEF059F}" type="slidenum">
              <a:rPr lang="de-DE" smtClean="0"/>
              <a:t>‹Nr.›</a:t>
            </a:fld>
            <a:endParaRPr lang="de-DE"/>
          </a:p>
        </p:txBody>
      </p:sp>
    </p:spTree>
    <p:extLst>
      <p:ext uri="{BB962C8B-B14F-4D97-AF65-F5344CB8AC3E}">
        <p14:creationId xmlns:p14="http://schemas.microsoft.com/office/powerpoint/2010/main" val="1020944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DDCCA20-EA7F-47F5-8FCB-0E0DDDEF059F}" type="slidenum">
              <a:rPr lang="de-DE" smtClean="0"/>
              <a:t>1</a:t>
            </a:fld>
            <a:endParaRPr lang="de-DE"/>
          </a:p>
        </p:txBody>
      </p:sp>
    </p:spTree>
    <p:extLst>
      <p:ext uri="{BB962C8B-B14F-4D97-AF65-F5344CB8AC3E}">
        <p14:creationId xmlns:p14="http://schemas.microsoft.com/office/powerpoint/2010/main" val="588817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Folienbildplatzhalter 1"/>
          <p:cNvSpPr>
            <a:spLocks noGrp="1" noRot="1" noChangeAspect="1" noTextEdit="1"/>
          </p:cNvSpPr>
          <p:nvPr>
            <p:ph type="sldImg"/>
          </p:nvPr>
        </p:nvSpPr>
        <p:spPr>
          <a:ln/>
        </p:spPr>
      </p:sp>
      <p:sp>
        <p:nvSpPr>
          <p:cNvPr id="538627" name="Notizenplatzhalter 2"/>
          <p:cNvSpPr>
            <a:spLocks noGrp="1"/>
          </p:cNvSpPr>
          <p:nvPr>
            <p:ph type="body" idx="1"/>
          </p:nvPr>
        </p:nvSpPr>
        <p:spPr>
          <a:noFill/>
        </p:spPr>
        <p:txBody>
          <a:bodyPr/>
          <a:lstStyle/>
          <a:p>
            <a:endParaRPr lang="de-DE" altLang="de-DE" dirty="0">
              <a:latin typeface="Arial" panose="020B0604020202020204" pitchFamily="34" charset="0"/>
            </a:endParaRPr>
          </a:p>
        </p:txBody>
      </p:sp>
      <p:sp>
        <p:nvSpPr>
          <p:cNvPr id="538628" name="Foliennummernplatzhalt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E1D0E8-97F9-4BBD-9F3B-454F754F1121}" type="slidenum">
              <a:rPr lang="de-DE" altLang="de-DE" smtClean="0">
                <a:solidFill>
                  <a:srgbClr val="000000"/>
                </a:solidFill>
              </a:rPr>
              <a:pPr/>
              <a:t>4</a:t>
            </a:fld>
            <a:endParaRPr lang="de-DE" altLang="de-DE">
              <a:solidFill>
                <a:srgbClr val="000000"/>
              </a:solidFill>
            </a:endParaRPr>
          </a:p>
        </p:txBody>
      </p:sp>
    </p:spTree>
    <p:extLst>
      <p:ext uri="{BB962C8B-B14F-4D97-AF65-F5344CB8AC3E}">
        <p14:creationId xmlns:p14="http://schemas.microsoft.com/office/powerpoint/2010/main" val="2432043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1A2CE-E395-4406-B94D-ED76BEA593C3}" type="slidenum">
              <a:rPr kumimoji="0" lang="de-DE"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169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Folienbildplatzhalter 1"/>
          <p:cNvSpPr>
            <a:spLocks noGrp="1" noRot="1" noChangeAspect="1" noTextEdit="1"/>
          </p:cNvSpPr>
          <p:nvPr>
            <p:ph type="sldImg"/>
          </p:nvPr>
        </p:nvSpPr>
        <p:spPr>
          <a:ln/>
        </p:spPr>
      </p:sp>
      <p:sp>
        <p:nvSpPr>
          <p:cNvPr id="612355" name="Notizenplatzhalter 2"/>
          <p:cNvSpPr>
            <a:spLocks noGrp="1"/>
          </p:cNvSpPr>
          <p:nvPr>
            <p:ph type="body" idx="1"/>
          </p:nvPr>
        </p:nvSpPr>
        <p:spPr>
          <a:noFill/>
        </p:spPr>
        <p:txBody>
          <a:bodyPr/>
          <a:lstStyle/>
          <a:p>
            <a:endParaRPr lang="de-DE" altLang="de-DE">
              <a:latin typeface="Arial" panose="020B0604020202020204" pitchFamily="34" charset="0"/>
            </a:endParaRPr>
          </a:p>
        </p:txBody>
      </p:sp>
      <p:sp>
        <p:nvSpPr>
          <p:cNvPr id="612356" name="Foliennummernplatzhalt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0B77EB1-F393-4DE6-B8A3-28278CF70A79}" type="slidenum">
              <a:rPr kumimoji="0" lang="de-DE" altLang="de-DE"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altLang="de-DE"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8094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1A2CE-E395-4406-B94D-ED76BEA593C3}" type="slidenum">
              <a:rPr kumimoji="0" lang="de-DE"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e-DE"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169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575CEF2A-9682-4963-AEC8-766E8044ABB9}" type="datetimeFigureOut">
              <a:rPr lang="de-DE" smtClean="0"/>
              <a:t>30.01.2023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2706235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75CEF2A-9682-4963-AEC8-766E8044ABB9}" type="datetimeFigureOut">
              <a:rPr lang="de-DE" smtClean="0"/>
              <a:t>30.01.2023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2438767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686800" y="609600"/>
            <a:ext cx="2590800" cy="5486400"/>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914400" y="609600"/>
            <a:ext cx="7569200" cy="54864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CA5C88F7-95C0-4C37-B86B-CAE8269C678D}" type="slidenum">
              <a:rPr lang="de-DE" altLang="de-DE"/>
              <a:pPr>
                <a:defRPr/>
              </a:pPr>
              <a:t>‹Nr.›</a:t>
            </a:fld>
            <a:endParaRPr lang="de-DE" altLang="de-DE"/>
          </a:p>
        </p:txBody>
      </p:sp>
    </p:spTree>
    <p:extLst>
      <p:ext uri="{BB962C8B-B14F-4D97-AF65-F5344CB8AC3E}">
        <p14:creationId xmlns:p14="http://schemas.microsoft.com/office/powerpoint/2010/main" val="39787226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1981200"/>
            <a:ext cx="5080000" cy="4114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981200"/>
            <a:ext cx="5080000" cy="4114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6"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258C92AD-FF71-4C4D-AED1-FFE66BE535B1}" type="slidenum">
              <a:rPr lang="de-DE" altLang="de-DE"/>
              <a:pPr>
                <a:defRPr/>
              </a:pPr>
              <a:t>‹Nr.›</a:t>
            </a:fld>
            <a:endParaRPr lang="de-DE" altLang="de-DE"/>
          </a:p>
        </p:txBody>
      </p:sp>
    </p:spTree>
    <p:extLst>
      <p:ext uri="{BB962C8B-B14F-4D97-AF65-F5344CB8AC3E}">
        <p14:creationId xmlns:p14="http://schemas.microsoft.com/office/powerpoint/2010/main" val="32345412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de-DE"/>
              <a:t>Titelmasterformat durch Klicken bearbeiten</a:t>
            </a:r>
          </a:p>
        </p:txBody>
      </p:sp>
      <p:sp>
        <p:nvSpPr>
          <p:cNvPr id="3" name="Textplatzhalter 2"/>
          <p:cNvSpPr>
            <a:spLocks noGrp="1"/>
          </p:cNvSpPr>
          <p:nvPr>
            <p:ph type="body" sz="half" idx="1"/>
          </p:nvPr>
        </p:nvSpPr>
        <p:spPr>
          <a:xfrm>
            <a:off x="914400" y="1981200"/>
            <a:ext cx="5080000" cy="4114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6197600" y="1981200"/>
            <a:ext cx="5080000" cy="1981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6197600" y="4114800"/>
            <a:ext cx="5080000" cy="19812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7"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8"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BB2DD299-542B-48BB-9A99-77BEC7F04ACB}" type="slidenum">
              <a:rPr lang="de-DE" altLang="de-DE"/>
              <a:pPr>
                <a:defRPr/>
              </a:pPr>
              <a:t>‹Nr.›</a:t>
            </a:fld>
            <a:endParaRPr lang="de-DE" altLang="de-DE"/>
          </a:p>
        </p:txBody>
      </p:sp>
    </p:spTree>
    <p:extLst>
      <p:ext uri="{BB962C8B-B14F-4D97-AF65-F5344CB8AC3E}">
        <p14:creationId xmlns:p14="http://schemas.microsoft.com/office/powerpoint/2010/main" val="17986538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914400" y="609600"/>
            <a:ext cx="10363200" cy="54864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4"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5"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0E4EAD41-DAFC-4792-AA53-87DBBCD84F95}" type="slidenum">
              <a:rPr lang="de-DE" altLang="de-DE"/>
              <a:pPr>
                <a:defRPr/>
              </a:pPr>
              <a:t>‹Nr.›</a:t>
            </a:fld>
            <a:endParaRPr lang="de-DE" altLang="de-DE"/>
          </a:p>
        </p:txBody>
      </p:sp>
    </p:spTree>
    <p:extLst>
      <p:ext uri="{BB962C8B-B14F-4D97-AF65-F5344CB8AC3E}">
        <p14:creationId xmlns:p14="http://schemas.microsoft.com/office/powerpoint/2010/main" val="36858435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clipArtAndTx">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912285" y="404813"/>
            <a:ext cx="10077449" cy="1295400"/>
          </a:xfrm>
        </p:spPr>
        <p:txBody>
          <a:bodyPr/>
          <a:lstStyle/>
          <a:p>
            <a:r>
              <a:rPr lang="de-DE"/>
              <a:t>Titelmasterformat durch Klicken bearbeiten</a:t>
            </a:r>
          </a:p>
        </p:txBody>
      </p:sp>
      <p:sp>
        <p:nvSpPr>
          <p:cNvPr id="3" name="Onlinebild-Platzhalter 2"/>
          <p:cNvSpPr>
            <a:spLocks noGrp="1"/>
          </p:cNvSpPr>
          <p:nvPr>
            <p:ph type="clipArt" sz="half" idx="1"/>
          </p:nvPr>
        </p:nvSpPr>
        <p:spPr>
          <a:xfrm>
            <a:off x="914400" y="1828800"/>
            <a:ext cx="5029200" cy="3657600"/>
          </a:xfrm>
        </p:spPr>
        <p:txBody>
          <a:bodyPr/>
          <a:lstStyle/>
          <a:p>
            <a:pPr lvl="0"/>
            <a:endParaRPr lang="de-DE" noProof="0"/>
          </a:p>
        </p:txBody>
      </p:sp>
      <p:sp>
        <p:nvSpPr>
          <p:cNvPr id="4" name="Textplatzhalter 3"/>
          <p:cNvSpPr>
            <a:spLocks noGrp="1"/>
          </p:cNvSpPr>
          <p:nvPr>
            <p:ph type="body" sz="half" idx="2"/>
          </p:nvPr>
        </p:nvSpPr>
        <p:spPr>
          <a:xfrm>
            <a:off x="6146800" y="1828800"/>
            <a:ext cx="5029200" cy="36576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8BC44B3E-663B-4C0F-A41F-EC278AD51A77}" type="slidenum">
              <a:rPr lang="de-DE" altLang="de-DE"/>
              <a:pPr>
                <a:defRPr/>
              </a:pPr>
              <a:t>‹Nr.›</a:t>
            </a:fld>
            <a:endParaRPr lang="de-DE" altLang="de-DE"/>
          </a:p>
        </p:txBody>
      </p:sp>
    </p:spTree>
    <p:extLst>
      <p:ext uri="{BB962C8B-B14F-4D97-AF65-F5344CB8AC3E}">
        <p14:creationId xmlns:p14="http://schemas.microsoft.com/office/powerpoint/2010/main" val="33453809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ClipArt">
  <p:cSld name="Titel, Text und ClipArt">
    <p:spTree>
      <p:nvGrpSpPr>
        <p:cNvPr id="1" name=""/>
        <p:cNvGrpSpPr/>
        <p:nvPr/>
      </p:nvGrpSpPr>
      <p:grpSpPr>
        <a:xfrm>
          <a:off x="0" y="0"/>
          <a:ext cx="0" cy="0"/>
          <a:chOff x="0" y="0"/>
          <a:chExt cx="0" cy="0"/>
        </a:xfrm>
      </p:grpSpPr>
      <p:sp>
        <p:nvSpPr>
          <p:cNvPr id="2" name="Titel 1"/>
          <p:cNvSpPr>
            <a:spLocks noGrp="1"/>
          </p:cNvSpPr>
          <p:nvPr>
            <p:ph type="title"/>
          </p:nvPr>
        </p:nvSpPr>
        <p:spPr>
          <a:xfrm>
            <a:off x="1534585" y="214314"/>
            <a:ext cx="10390716" cy="1462087"/>
          </a:xfrm>
        </p:spPr>
        <p:txBody>
          <a:bodyPr/>
          <a:lstStyle/>
          <a:p>
            <a:r>
              <a:rPr lang="de-DE"/>
              <a:t>Titelmasterformat durch Klicken bearbeiten</a:t>
            </a:r>
          </a:p>
        </p:txBody>
      </p:sp>
      <p:sp>
        <p:nvSpPr>
          <p:cNvPr id="3" name="Textplatzhalter 2"/>
          <p:cNvSpPr>
            <a:spLocks noGrp="1"/>
          </p:cNvSpPr>
          <p:nvPr>
            <p:ph type="body" sz="half" idx="1"/>
          </p:nvPr>
        </p:nvSpPr>
        <p:spPr>
          <a:xfrm>
            <a:off x="1576917" y="2017713"/>
            <a:ext cx="5080000" cy="4114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ClipArt-Platzhalter 3"/>
          <p:cNvSpPr>
            <a:spLocks noGrp="1"/>
          </p:cNvSpPr>
          <p:nvPr>
            <p:ph type="clipArt" sz="half" idx="2"/>
          </p:nvPr>
        </p:nvSpPr>
        <p:spPr>
          <a:xfrm>
            <a:off x="6860117" y="2017713"/>
            <a:ext cx="5080000" cy="4114800"/>
          </a:xfrm>
        </p:spPr>
        <p:txBody>
          <a:bodyPr/>
          <a:lstStyle/>
          <a:p>
            <a:pPr lvl="0"/>
            <a:endParaRPr lang="de-DE" noProof="0"/>
          </a:p>
        </p:txBody>
      </p:sp>
      <p:sp>
        <p:nvSpPr>
          <p:cNvPr id="5" name="Rectangle 11"/>
          <p:cNvSpPr>
            <a:spLocks noGrp="1" noChangeArrowheads="1"/>
          </p:cNvSpPr>
          <p:nvPr>
            <p:ph type="dt" sz="half" idx="10"/>
          </p:nvPr>
        </p:nvSpPr>
        <p:spPr>
          <a:ln/>
        </p:spPr>
        <p:txBody>
          <a:bodyPr/>
          <a:lstStyle>
            <a:lvl1pPr>
              <a:defRPr/>
            </a:lvl1pPr>
          </a:lstStyle>
          <a:p>
            <a:pPr>
              <a:defRPr/>
            </a:pPr>
            <a:endParaRPr lang="de-DE"/>
          </a:p>
        </p:txBody>
      </p:sp>
      <p:sp>
        <p:nvSpPr>
          <p:cNvPr id="6" name="Rectangle 12"/>
          <p:cNvSpPr>
            <a:spLocks noGrp="1" noChangeArrowheads="1"/>
          </p:cNvSpPr>
          <p:nvPr>
            <p:ph type="ftr" sz="quarter" idx="11"/>
          </p:nvPr>
        </p:nvSpPr>
        <p:spPr>
          <a:ln/>
        </p:spPr>
        <p:txBody>
          <a:bodyPr/>
          <a:lstStyle>
            <a:lvl1pPr>
              <a:defRPr/>
            </a:lvl1pPr>
          </a:lstStyle>
          <a:p>
            <a:pPr>
              <a:defRPr/>
            </a:pPr>
            <a:endParaRPr lang="de-DE"/>
          </a:p>
        </p:txBody>
      </p:sp>
      <p:sp>
        <p:nvSpPr>
          <p:cNvPr id="7" name="Rectangle 13"/>
          <p:cNvSpPr>
            <a:spLocks noGrp="1" noChangeArrowheads="1"/>
          </p:cNvSpPr>
          <p:nvPr>
            <p:ph type="sldNum" sz="quarter" idx="12"/>
          </p:nvPr>
        </p:nvSpPr>
        <p:spPr>
          <a:ln/>
        </p:spPr>
        <p:txBody>
          <a:bodyPr/>
          <a:lstStyle>
            <a:lvl1pPr>
              <a:defRPr/>
            </a:lvl1pPr>
          </a:lstStyle>
          <a:p>
            <a:pPr>
              <a:defRPr/>
            </a:pPr>
            <a:fld id="{F3475368-68D3-4939-9695-8C9E117780C0}" type="slidenum">
              <a:rPr lang="de-DE" altLang="de-DE"/>
              <a:pPr>
                <a:defRPr/>
              </a:pPr>
              <a:t>‹Nr.›</a:t>
            </a:fld>
            <a:endParaRPr lang="de-DE" altLang="de-DE"/>
          </a:p>
        </p:txBody>
      </p:sp>
    </p:spTree>
    <p:extLst>
      <p:ext uri="{BB962C8B-B14F-4D97-AF65-F5344CB8AC3E}">
        <p14:creationId xmlns:p14="http://schemas.microsoft.com/office/powerpoint/2010/main" val="1275496851"/>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2192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de-DE" altLang="de-DE" sz="2400">
                <a:solidFill>
                  <a:srgbClr val="003300"/>
                </a:solidFill>
                <a:latin typeface="Times New Roman" panose="02020603050405020304"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2400">
                <a:solidFill>
                  <a:srgbClr val="003300"/>
                </a:solidFill>
                <a:latin typeface="Times New Roman" panose="02020603050405020304"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2400">
                  <a:solidFill>
                    <a:srgbClr val="003300"/>
                  </a:solidFill>
                  <a:latin typeface="Times New Roman" panose="02020603050405020304"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2400">
                  <a:solidFill>
                    <a:srgbClr val="003300"/>
                  </a:solidFill>
                  <a:latin typeface="Times New Roman" panose="02020603050405020304"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2400">
                  <a:solidFill>
                    <a:srgbClr val="003300"/>
                  </a:solidFill>
                  <a:latin typeface="Times New Roman" panose="02020603050405020304"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2400">
                  <a:solidFill>
                    <a:srgbClr val="003300"/>
                  </a:solidFill>
                  <a:latin typeface="Times New Roman" panose="02020603050405020304"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2400">
                  <a:solidFill>
                    <a:srgbClr val="003300"/>
                  </a:solidFill>
                  <a:latin typeface="Times New Roman" panose="02020603050405020304"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2400">
                  <a:solidFill>
                    <a:srgbClr val="003300"/>
                  </a:solidFill>
                  <a:latin typeface="Times New Roman" panose="02020603050405020304"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2400">
                  <a:solidFill>
                    <a:srgbClr val="003300"/>
                  </a:solidFill>
                  <a:latin typeface="Times New Roman" panose="02020603050405020304"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2400">
                  <a:solidFill>
                    <a:srgbClr val="003300"/>
                  </a:solidFill>
                  <a:latin typeface="Times New Roman" panose="02020603050405020304"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2400">
                  <a:solidFill>
                    <a:srgbClr val="003300"/>
                  </a:solidFill>
                  <a:latin typeface="Times New Roman" panose="02020603050405020304"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2400">
                  <a:solidFill>
                    <a:srgbClr val="003300"/>
                  </a:solidFill>
                  <a:latin typeface="Times New Roman" panose="02020603050405020304" pitchFamily="18" charset="0"/>
                </a:endParaRPr>
              </a:p>
            </p:txBody>
          </p:sp>
        </p:grpSp>
      </p:grpSp>
      <p:sp>
        <p:nvSpPr>
          <p:cNvPr id="5139" name="Rectangle 19"/>
          <p:cNvSpPr>
            <a:spLocks noGrp="1" noChangeArrowheads="1"/>
          </p:cNvSpPr>
          <p:nvPr>
            <p:ph type="ctrTitle"/>
          </p:nvPr>
        </p:nvSpPr>
        <p:spPr>
          <a:xfrm>
            <a:off x="3962400" y="1828800"/>
            <a:ext cx="8026400" cy="2209800"/>
          </a:xfrm>
        </p:spPr>
        <p:txBody>
          <a:bodyPr/>
          <a:lstStyle>
            <a:lvl1pPr>
              <a:defRPr sz="3600">
                <a:solidFill>
                  <a:srgbClr val="FFFFFF"/>
                </a:solidFill>
              </a:defRPr>
            </a:lvl1pPr>
          </a:lstStyle>
          <a:p>
            <a:pPr lvl="0"/>
            <a:r>
              <a:rPr lang="de-DE" noProof="0"/>
              <a:t>Titelmasterformat durch Klicken bearbeiten</a:t>
            </a:r>
          </a:p>
        </p:txBody>
      </p:sp>
      <p:sp>
        <p:nvSpPr>
          <p:cNvPr id="5140" name="Rectangle 20"/>
          <p:cNvSpPr>
            <a:spLocks noGrp="1" noChangeArrowheads="1"/>
          </p:cNvSpPr>
          <p:nvPr>
            <p:ph type="subTitle" idx="1"/>
          </p:nvPr>
        </p:nvSpPr>
        <p:spPr>
          <a:xfrm>
            <a:off x="3962400" y="4267200"/>
            <a:ext cx="8026400" cy="1752600"/>
          </a:xfrm>
        </p:spPr>
        <p:txBody>
          <a:bodyPr/>
          <a:lstStyle>
            <a:lvl1pPr marL="0" indent="0">
              <a:buFont typeface="Wingdings" pitchFamily="2" charset="2"/>
              <a:buNone/>
              <a:defRPr sz="3000"/>
            </a:lvl1pPr>
          </a:lstStyle>
          <a:p>
            <a:pPr lvl="0"/>
            <a:r>
              <a:rPr lang="de-DE" noProof="0"/>
              <a:t>Formatvorlage des Untertitelmasters durch Klicken bearbeiten</a:t>
            </a:r>
          </a:p>
        </p:txBody>
      </p:sp>
      <p:sp>
        <p:nvSpPr>
          <p:cNvPr id="18" name="Rectangle 16"/>
          <p:cNvSpPr>
            <a:spLocks noGrp="1" noChangeArrowheads="1"/>
          </p:cNvSpPr>
          <p:nvPr>
            <p:ph type="dt" sz="half" idx="10"/>
          </p:nvPr>
        </p:nvSpPr>
        <p:spPr bwMode="auto">
          <a:xfrm>
            <a:off x="609600" y="6248400"/>
            <a:ext cx="2844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rgbClr val="003300"/>
                </a:solidFill>
                <a:latin typeface="Arial" charset="0"/>
              </a:defRPr>
            </a:lvl1pPr>
          </a:lstStyle>
          <a:p>
            <a:pPr fontAlgn="base">
              <a:spcBef>
                <a:spcPct val="0"/>
              </a:spcBef>
              <a:spcAft>
                <a:spcPct val="0"/>
              </a:spcAft>
              <a:defRPr/>
            </a:pPr>
            <a:endParaRPr lang="de-DE"/>
          </a:p>
        </p:txBody>
      </p:sp>
      <p:sp>
        <p:nvSpPr>
          <p:cNvPr id="19" name="Rectangle 17"/>
          <p:cNvSpPr>
            <a:spLocks noGrp="1" noChangeArrowheads="1"/>
          </p:cNvSpPr>
          <p:nvPr>
            <p:ph type="ftr" sz="quarter" idx="11"/>
          </p:nvPr>
        </p:nvSpPr>
        <p:spPr bwMode="auto">
          <a:xfrm>
            <a:off x="4165600" y="62484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solidFill>
                  <a:srgbClr val="003300"/>
                </a:solidFill>
                <a:latin typeface="Arial" charset="0"/>
              </a:defRPr>
            </a:lvl1pPr>
          </a:lstStyle>
          <a:p>
            <a:pPr fontAlgn="base">
              <a:spcBef>
                <a:spcPct val="0"/>
              </a:spcBef>
              <a:spcAft>
                <a:spcPct val="0"/>
              </a:spcAft>
              <a:defRPr/>
            </a:pPr>
            <a:endParaRPr lang="de-DE"/>
          </a:p>
        </p:txBody>
      </p:sp>
      <p:sp>
        <p:nvSpPr>
          <p:cNvPr id="20" name="Rectangle 18"/>
          <p:cNvSpPr>
            <a:spLocks noGrp="1" noChangeArrowheads="1"/>
          </p:cNvSpPr>
          <p:nvPr>
            <p:ph type="sldNum" sz="quarter" idx="12"/>
          </p:nvPr>
        </p:nvSpPr>
        <p:spPr bwMode="auto">
          <a:xfrm>
            <a:off x="8737600" y="6248400"/>
            <a:ext cx="2844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rgbClr val="003300"/>
                </a:solidFill>
                <a:latin typeface="Arial Black" pitchFamily="34" charset="0"/>
              </a:defRPr>
            </a:lvl1pPr>
          </a:lstStyle>
          <a:p>
            <a:pPr fontAlgn="base">
              <a:spcBef>
                <a:spcPct val="0"/>
              </a:spcBef>
              <a:spcAft>
                <a:spcPct val="0"/>
              </a:spcAft>
              <a:defRPr/>
            </a:pPr>
            <a:fld id="{CCA2FEF0-7C50-476A-9696-472E9475E5DB}" type="slidenum">
              <a:rPr lang="de-DE"/>
              <a:pPr fontAlgn="base">
                <a:spcBef>
                  <a:spcPct val="0"/>
                </a:spcBef>
                <a:spcAft>
                  <a:spcPct val="0"/>
                </a:spcAft>
                <a:defRPr/>
              </a:pPr>
              <a:t>‹Nr.›</a:t>
            </a:fld>
            <a:endParaRPr lang="de-DE"/>
          </a:p>
        </p:txBody>
      </p:sp>
    </p:spTree>
    <p:extLst>
      <p:ext uri="{BB962C8B-B14F-4D97-AF65-F5344CB8AC3E}">
        <p14:creationId xmlns:p14="http://schemas.microsoft.com/office/powerpoint/2010/main" val="2910130837"/>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17281288"/>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3041551809"/>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484313"/>
            <a:ext cx="538480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484313"/>
            <a:ext cx="5384800" cy="4824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8172071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75CEF2A-9682-4963-AEC8-766E8044ABB9}" type="datetimeFigureOut">
              <a:rPr lang="de-DE" smtClean="0"/>
              <a:t>30.01.2023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19702455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856746542"/>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2571620611"/>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735940"/>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1491424626"/>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314531557"/>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982326298"/>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457201"/>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457201"/>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151596599"/>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457201"/>
            <a:ext cx="10972800" cy="739775"/>
          </a:xfrm>
        </p:spPr>
        <p:txBody>
          <a:bodyPr/>
          <a:lstStyle/>
          <a:p>
            <a:r>
              <a:rPr lang="de-DE"/>
              <a:t>Titelmasterformat durch Klicken bearbeiten</a:t>
            </a:r>
          </a:p>
        </p:txBody>
      </p:sp>
      <p:sp>
        <p:nvSpPr>
          <p:cNvPr id="3" name="Textplatzhalter 2"/>
          <p:cNvSpPr>
            <a:spLocks noGrp="1"/>
          </p:cNvSpPr>
          <p:nvPr>
            <p:ph type="body" sz="half" idx="1"/>
          </p:nvPr>
        </p:nvSpPr>
        <p:spPr>
          <a:xfrm>
            <a:off x="609600" y="1484313"/>
            <a:ext cx="5384800" cy="48244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484313"/>
            <a:ext cx="5384800" cy="48244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699591404"/>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457201"/>
            <a:ext cx="109728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10170246"/>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609600" y="457201"/>
            <a:ext cx="10972800" cy="739775"/>
          </a:xfrm>
        </p:spPr>
        <p:txBody>
          <a:bodyPr/>
          <a:lstStyle/>
          <a:p>
            <a:r>
              <a:rPr lang="de-DE"/>
              <a:t>Titelmasterformat durch Klicken bearbeiten</a:t>
            </a:r>
          </a:p>
        </p:txBody>
      </p:sp>
      <p:sp>
        <p:nvSpPr>
          <p:cNvPr id="3" name="Inhaltsplatzhalter 2"/>
          <p:cNvSpPr>
            <a:spLocks noGrp="1"/>
          </p:cNvSpPr>
          <p:nvPr>
            <p:ph sz="quarter" idx="1"/>
          </p:nvPr>
        </p:nvSpPr>
        <p:spPr>
          <a:xfrm>
            <a:off x="609600" y="1484313"/>
            <a:ext cx="5384800" cy="23352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quarter" idx="2"/>
          </p:nvPr>
        </p:nvSpPr>
        <p:spPr>
          <a:xfrm>
            <a:off x="6197600" y="1484313"/>
            <a:ext cx="5384800" cy="23352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nvPr>
        </p:nvSpPr>
        <p:spPr>
          <a:xfrm>
            <a:off x="609600" y="3971925"/>
            <a:ext cx="5384800" cy="2336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6197600" y="3971925"/>
            <a:ext cx="5384800" cy="23368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3574664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457201"/>
            <a:ext cx="109728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494048670"/>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E29921E8-C5B5-45DB-853E-0DBE9295F49D}" type="datetimeFigureOut">
              <a:rPr lang="de-DE"/>
              <a:pPr>
                <a:defRPr/>
              </a:pPr>
              <a:t>30.01.2023</a:t>
            </a:fld>
            <a:endParaRPr lang="de-DE"/>
          </a:p>
        </p:txBody>
      </p:sp>
      <p:sp>
        <p:nvSpPr>
          <p:cNvPr id="5"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BF805280-E262-426F-BE95-4E7E0E8137A7}" type="slidenum">
              <a:rPr lang="de-DE"/>
              <a:pPr>
                <a:defRPr/>
              </a:pPr>
              <a:t>‹Nr.›</a:t>
            </a:fld>
            <a:endParaRPr lang="de-DE"/>
          </a:p>
        </p:txBody>
      </p:sp>
    </p:spTree>
    <p:extLst>
      <p:ext uri="{BB962C8B-B14F-4D97-AF65-F5344CB8AC3E}">
        <p14:creationId xmlns:p14="http://schemas.microsoft.com/office/powerpoint/2010/main" val="2336424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78ED691D-5DAC-4ADC-86C2-ADB8DE53C5DF}" type="datetimeFigureOut">
              <a:rPr lang="de-DE"/>
              <a:pPr>
                <a:defRPr/>
              </a:pPr>
              <a:t>30.01.2023</a:t>
            </a:fld>
            <a:endParaRPr lang="de-DE"/>
          </a:p>
        </p:txBody>
      </p:sp>
      <p:sp>
        <p:nvSpPr>
          <p:cNvPr id="5"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AF8FE4B5-3626-4033-B513-3C9A893EC7A4}" type="slidenum">
              <a:rPr lang="de-DE"/>
              <a:pPr>
                <a:defRPr/>
              </a:pPr>
              <a:t>‹Nr.›</a:t>
            </a:fld>
            <a:endParaRPr lang="de-DE"/>
          </a:p>
        </p:txBody>
      </p:sp>
    </p:spTree>
    <p:extLst>
      <p:ext uri="{BB962C8B-B14F-4D97-AF65-F5344CB8AC3E}">
        <p14:creationId xmlns:p14="http://schemas.microsoft.com/office/powerpoint/2010/main" val="2604544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3EB57992-237A-494F-ABE6-8A4C35761464}" type="datetimeFigureOut">
              <a:rPr lang="de-DE"/>
              <a:pPr>
                <a:defRPr/>
              </a:pPr>
              <a:t>30.01.2023</a:t>
            </a:fld>
            <a:endParaRPr lang="de-DE"/>
          </a:p>
        </p:txBody>
      </p:sp>
      <p:sp>
        <p:nvSpPr>
          <p:cNvPr id="5"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9DFD7E05-25BA-4554-8EB9-0D5F8B793D7F}" type="slidenum">
              <a:rPr lang="de-DE"/>
              <a:pPr>
                <a:defRPr/>
              </a:pPr>
              <a:t>‹Nr.›</a:t>
            </a:fld>
            <a:endParaRPr lang="de-DE"/>
          </a:p>
        </p:txBody>
      </p:sp>
    </p:spTree>
    <p:extLst>
      <p:ext uri="{BB962C8B-B14F-4D97-AF65-F5344CB8AC3E}">
        <p14:creationId xmlns:p14="http://schemas.microsoft.com/office/powerpoint/2010/main" val="1117577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5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825625"/>
            <a:ext cx="515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8E0206AB-6EF2-4A23-B951-A86E2FCA55FF}" type="datetimeFigureOut">
              <a:rPr lang="de-DE"/>
              <a:pPr>
                <a:defRPr/>
              </a:pPr>
              <a:t>30.01.2023</a:t>
            </a:fld>
            <a:endParaRPr lang="de-DE"/>
          </a:p>
        </p:txBody>
      </p:sp>
      <p:sp>
        <p:nvSpPr>
          <p:cNvPr id="6"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80D069D0-CD5A-4124-8EB0-3A40D62FE00D}" type="slidenum">
              <a:rPr lang="de-DE"/>
              <a:pPr>
                <a:defRPr/>
              </a:pPr>
              <a:t>‹Nr.›</a:t>
            </a:fld>
            <a:endParaRPr lang="de-DE"/>
          </a:p>
        </p:txBody>
      </p:sp>
    </p:spTree>
    <p:extLst>
      <p:ext uri="{BB962C8B-B14F-4D97-AF65-F5344CB8AC3E}">
        <p14:creationId xmlns:p14="http://schemas.microsoft.com/office/powerpoint/2010/main" val="3312107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40318" y="2505075"/>
            <a:ext cx="5158316"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71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F314E33B-2738-47B5-BBFD-61759EAF351B}" type="datetimeFigureOut">
              <a:rPr lang="de-DE"/>
              <a:pPr>
                <a:defRPr/>
              </a:pPr>
              <a:t>30.01.2023</a:t>
            </a:fld>
            <a:endParaRPr lang="de-DE"/>
          </a:p>
        </p:txBody>
      </p:sp>
      <p:sp>
        <p:nvSpPr>
          <p:cNvPr id="8"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9"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AB90C5D6-D8C3-4DB0-81FD-C0BA61F0517A}" type="slidenum">
              <a:rPr lang="de-DE"/>
              <a:pPr>
                <a:defRPr/>
              </a:pPr>
              <a:t>‹Nr.›</a:t>
            </a:fld>
            <a:endParaRPr lang="de-DE"/>
          </a:p>
        </p:txBody>
      </p:sp>
    </p:spTree>
    <p:extLst>
      <p:ext uri="{BB962C8B-B14F-4D97-AF65-F5344CB8AC3E}">
        <p14:creationId xmlns:p14="http://schemas.microsoft.com/office/powerpoint/2010/main" val="643048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E66CB2F5-E1C8-4724-9E01-CBCF25345F1A}" type="datetimeFigureOut">
              <a:rPr lang="de-DE"/>
              <a:pPr>
                <a:defRPr/>
              </a:pPr>
              <a:t>30.01.2023</a:t>
            </a:fld>
            <a:endParaRPr lang="de-DE"/>
          </a:p>
        </p:txBody>
      </p:sp>
      <p:sp>
        <p:nvSpPr>
          <p:cNvPr id="4"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5"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28787369-FB72-4555-99D5-DBFBBD2E4EE2}" type="slidenum">
              <a:rPr lang="de-DE"/>
              <a:pPr>
                <a:defRPr/>
              </a:pPr>
              <a:t>‹Nr.›</a:t>
            </a:fld>
            <a:endParaRPr lang="de-DE"/>
          </a:p>
        </p:txBody>
      </p:sp>
    </p:spTree>
    <p:extLst>
      <p:ext uri="{BB962C8B-B14F-4D97-AF65-F5344CB8AC3E}">
        <p14:creationId xmlns:p14="http://schemas.microsoft.com/office/powerpoint/2010/main" val="18850909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277350B5-BB48-4B82-AB64-BBE8C4107B9A}" type="datetimeFigureOut">
              <a:rPr lang="de-DE"/>
              <a:pPr>
                <a:defRPr/>
              </a:pPr>
              <a:t>30.01.2023</a:t>
            </a:fld>
            <a:endParaRPr lang="de-DE"/>
          </a:p>
        </p:txBody>
      </p:sp>
      <p:sp>
        <p:nvSpPr>
          <p:cNvPr id="3"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4"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6BFB599C-A8EC-4288-BB78-05194CFEA0C6}" type="slidenum">
              <a:rPr lang="de-DE"/>
              <a:pPr>
                <a:defRPr/>
              </a:pPr>
              <a:t>‹Nr.›</a:t>
            </a:fld>
            <a:endParaRPr lang="de-DE"/>
          </a:p>
        </p:txBody>
      </p:sp>
    </p:spTree>
    <p:extLst>
      <p:ext uri="{BB962C8B-B14F-4D97-AF65-F5344CB8AC3E}">
        <p14:creationId xmlns:p14="http://schemas.microsoft.com/office/powerpoint/2010/main" val="1411097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575CEF2A-9682-4963-AEC8-766E8044ABB9}" type="datetimeFigureOut">
              <a:rPr lang="de-DE" smtClean="0"/>
              <a:t>30.01.2023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585837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2172ED8B-A91F-4219-A9E5-07054E8468F1}" type="datetimeFigureOut">
              <a:rPr lang="de-DE"/>
              <a:pPr>
                <a:defRPr/>
              </a:pPr>
              <a:t>30.01.2023</a:t>
            </a:fld>
            <a:endParaRPr lang="de-DE"/>
          </a:p>
        </p:txBody>
      </p:sp>
      <p:sp>
        <p:nvSpPr>
          <p:cNvPr id="6"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408B382D-0C59-4FD2-BB26-7B7D2A9184FC}" type="slidenum">
              <a:rPr lang="de-DE"/>
              <a:pPr>
                <a:defRPr/>
              </a:pPr>
              <a:t>‹Nr.›</a:t>
            </a:fld>
            <a:endParaRPr lang="de-DE"/>
          </a:p>
        </p:txBody>
      </p:sp>
    </p:spTree>
    <p:extLst>
      <p:ext uri="{BB962C8B-B14F-4D97-AF65-F5344CB8AC3E}">
        <p14:creationId xmlns:p14="http://schemas.microsoft.com/office/powerpoint/2010/main" val="375331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3B2E000D-AAC1-4A0B-A875-34F79C97E1BD}" type="datetimeFigureOut">
              <a:rPr lang="de-DE"/>
              <a:pPr>
                <a:defRPr/>
              </a:pPr>
              <a:t>30.01.2023</a:t>
            </a:fld>
            <a:endParaRPr lang="de-DE"/>
          </a:p>
        </p:txBody>
      </p:sp>
      <p:sp>
        <p:nvSpPr>
          <p:cNvPr id="6"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39D8129F-1763-4083-AD35-D58D5D2CE366}" type="slidenum">
              <a:rPr lang="de-DE"/>
              <a:pPr>
                <a:defRPr/>
              </a:pPr>
              <a:t>‹Nr.›</a:t>
            </a:fld>
            <a:endParaRPr lang="de-DE"/>
          </a:p>
        </p:txBody>
      </p:sp>
    </p:spTree>
    <p:extLst>
      <p:ext uri="{BB962C8B-B14F-4D97-AF65-F5344CB8AC3E}">
        <p14:creationId xmlns:p14="http://schemas.microsoft.com/office/powerpoint/2010/main" val="3023281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1D1A8F2C-2342-4D23-8AC2-C11B6DB046DE}" type="datetimeFigureOut">
              <a:rPr lang="de-DE"/>
              <a:pPr>
                <a:defRPr/>
              </a:pPr>
              <a:t>30.01.2023</a:t>
            </a:fld>
            <a:endParaRPr lang="de-DE"/>
          </a:p>
        </p:txBody>
      </p:sp>
      <p:sp>
        <p:nvSpPr>
          <p:cNvPr id="5"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BE5E906D-83F6-41E9-A8E8-FEDC2C58B0E5}" type="slidenum">
              <a:rPr lang="de-DE"/>
              <a:pPr>
                <a:defRPr/>
              </a:pPr>
              <a:t>‹Nr.›</a:t>
            </a:fld>
            <a:endParaRPr lang="de-DE"/>
          </a:p>
        </p:txBody>
      </p:sp>
    </p:spTree>
    <p:extLst>
      <p:ext uri="{BB962C8B-B14F-4D97-AF65-F5344CB8AC3E}">
        <p14:creationId xmlns:p14="http://schemas.microsoft.com/office/powerpoint/2010/main" val="334801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1"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1" y="365125"/>
            <a:ext cx="76835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b="1">
                <a:latin typeface="Arial" panose="020B0604020202020204" pitchFamily="34" charset="0"/>
                <a:cs typeface="Arial" panose="020B0604020202020204" pitchFamily="34" charset="0"/>
              </a:defRPr>
            </a:lvl1pPr>
          </a:lstStyle>
          <a:p>
            <a:pPr>
              <a:defRPr/>
            </a:pPr>
            <a:fld id="{1497669C-8D05-4594-9918-82FD9A77F201}" type="datetimeFigureOut">
              <a:rPr lang="de-DE"/>
              <a:pPr>
                <a:defRPr/>
              </a:pPr>
              <a:t>30.01.2023</a:t>
            </a:fld>
            <a:endParaRPr lang="de-DE"/>
          </a:p>
        </p:txBody>
      </p:sp>
      <p:sp>
        <p:nvSpPr>
          <p:cNvPr id="5" name="Fußzeilenplatzhalter 4"/>
          <p:cNvSpPr>
            <a:spLocks noGrp="1"/>
          </p:cNvSpPr>
          <p:nvPr>
            <p:ph type="ftr" sz="quarter" idx="11"/>
          </p:nvPr>
        </p:nvSpPr>
        <p:spPr/>
        <p:txBody>
          <a:bodyPr/>
          <a:lstStyle>
            <a:lvl1pPr>
              <a:defRPr b="1">
                <a:latin typeface="Arial" panose="020B0604020202020204" pitchFamily="34" charset="0"/>
                <a:cs typeface="Arial" panose="020B0604020202020204" pitchFamily="34"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b="1">
                <a:latin typeface="Arial" panose="020B0604020202020204" pitchFamily="34" charset="0"/>
                <a:cs typeface="Arial" panose="020B0604020202020204" pitchFamily="34" charset="0"/>
              </a:defRPr>
            </a:lvl1pPr>
          </a:lstStyle>
          <a:p>
            <a:pPr>
              <a:defRPr/>
            </a:pPr>
            <a:fld id="{8B3AB402-C50E-4F06-9F9A-F6EF44378D6A}" type="slidenum">
              <a:rPr lang="de-DE"/>
              <a:pPr>
                <a:defRPr/>
              </a:pPr>
              <a:t>‹Nr.›</a:t>
            </a:fld>
            <a:endParaRPr lang="de-DE"/>
          </a:p>
        </p:txBody>
      </p:sp>
    </p:spTree>
    <p:extLst>
      <p:ext uri="{BB962C8B-B14F-4D97-AF65-F5344CB8AC3E}">
        <p14:creationId xmlns:p14="http://schemas.microsoft.com/office/powerpoint/2010/main" val="3558198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457201"/>
            <a:ext cx="109728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2226077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4AE78F67-DE9B-4212-8F29-5A1537E71C58}" type="datetimeFigureOut">
              <a:rPr lang="de-DE"/>
              <a:pPr>
                <a:defRPr/>
              </a:pPr>
              <a:t>30.01.2023</a:t>
            </a:fld>
            <a:endParaRPr lang="de-DE"/>
          </a:p>
        </p:txBody>
      </p:sp>
      <p:sp>
        <p:nvSpPr>
          <p:cNvPr id="5"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13D579FF-F5B0-42A2-AEBA-68CDA1234D4A}" type="slidenum">
              <a:rPr lang="de-DE"/>
              <a:pPr>
                <a:defRPr/>
              </a:pPr>
              <a:t>‹Nr.›</a:t>
            </a:fld>
            <a:endParaRPr lang="de-DE"/>
          </a:p>
        </p:txBody>
      </p:sp>
    </p:spTree>
    <p:extLst>
      <p:ext uri="{BB962C8B-B14F-4D97-AF65-F5344CB8AC3E}">
        <p14:creationId xmlns:p14="http://schemas.microsoft.com/office/powerpoint/2010/main" val="1440351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3ADC130E-70C1-4F3A-93C4-9BF5A73562BB}" type="datetimeFigureOut">
              <a:rPr lang="de-DE"/>
              <a:pPr>
                <a:defRPr/>
              </a:pPr>
              <a:t>30.01.2023</a:t>
            </a:fld>
            <a:endParaRPr lang="de-DE"/>
          </a:p>
        </p:txBody>
      </p:sp>
      <p:sp>
        <p:nvSpPr>
          <p:cNvPr id="5"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7CDE419B-587A-4B4D-B29C-178BF3AFE510}" type="slidenum">
              <a:rPr lang="de-DE"/>
              <a:pPr>
                <a:defRPr/>
              </a:pPr>
              <a:t>‹Nr.›</a:t>
            </a:fld>
            <a:endParaRPr lang="de-DE"/>
          </a:p>
        </p:txBody>
      </p:sp>
    </p:spTree>
    <p:extLst>
      <p:ext uri="{BB962C8B-B14F-4D97-AF65-F5344CB8AC3E}">
        <p14:creationId xmlns:p14="http://schemas.microsoft.com/office/powerpoint/2010/main" val="2819177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AC43DF71-DCA0-4517-99D1-78C488A99511}" type="datetimeFigureOut">
              <a:rPr lang="de-DE"/>
              <a:pPr>
                <a:defRPr/>
              </a:pPr>
              <a:t>30.01.2023</a:t>
            </a:fld>
            <a:endParaRPr lang="de-DE"/>
          </a:p>
        </p:txBody>
      </p:sp>
      <p:sp>
        <p:nvSpPr>
          <p:cNvPr id="5"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349A90FC-0846-4499-80CA-3F1C76D0FC0A}" type="slidenum">
              <a:rPr lang="de-DE"/>
              <a:pPr>
                <a:defRPr/>
              </a:pPr>
              <a:t>‹Nr.›</a:t>
            </a:fld>
            <a:endParaRPr lang="de-DE"/>
          </a:p>
        </p:txBody>
      </p:sp>
    </p:spTree>
    <p:extLst>
      <p:ext uri="{BB962C8B-B14F-4D97-AF65-F5344CB8AC3E}">
        <p14:creationId xmlns:p14="http://schemas.microsoft.com/office/powerpoint/2010/main" val="413146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5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825625"/>
            <a:ext cx="515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39C9F179-09B8-4936-AEA3-62DBC01F5FFA}" type="datetimeFigureOut">
              <a:rPr lang="de-DE"/>
              <a:pPr>
                <a:defRPr/>
              </a:pPr>
              <a:t>30.01.2023</a:t>
            </a:fld>
            <a:endParaRPr lang="de-DE"/>
          </a:p>
        </p:txBody>
      </p:sp>
      <p:sp>
        <p:nvSpPr>
          <p:cNvPr id="6"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858BC40E-C944-49CE-B287-3987572D869B}" type="slidenum">
              <a:rPr lang="de-DE"/>
              <a:pPr>
                <a:defRPr/>
              </a:pPr>
              <a:t>‹Nr.›</a:t>
            </a:fld>
            <a:endParaRPr lang="de-DE"/>
          </a:p>
        </p:txBody>
      </p:sp>
    </p:spTree>
    <p:extLst>
      <p:ext uri="{BB962C8B-B14F-4D97-AF65-F5344CB8AC3E}">
        <p14:creationId xmlns:p14="http://schemas.microsoft.com/office/powerpoint/2010/main" val="152222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40318" y="2505075"/>
            <a:ext cx="5158316"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71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F1B5FF83-C4C0-4C54-8728-F0FF544E4FC3}" type="datetimeFigureOut">
              <a:rPr lang="de-DE"/>
              <a:pPr>
                <a:defRPr/>
              </a:pPr>
              <a:t>30.01.2023</a:t>
            </a:fld>
            <a:endParaRPr lang="de-DE"/>
          </a:p>
        </p:txBody>
      </p:sp>
      <p:sp>
        <p:nvSpPr>
          <p:cNvPr id="8"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9"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34AA7373-2F10-4A32-BDE7-320CD5FCB785}" type="slidenum">
              <a:rPr lang="de-DE"/>
              <a:pPr>
                <a:defRPr/>
              </a:pPr>
              <a:t>‹Nr.›</a:t>
            </a:fld>
            <a:endParaRPr lang="de-DE"/>
          </a:p>
        </p:txBody>
      </p:sp>
    </p:spTree>
    <p:extLst>
      <p:ext uri="{BB962C8B-B14F-4D97-AF65-F5344CB8AC3E}">
        <p14:creationId xmlns:p14="http://schemas.microsoft.com/office/powerpoint/2010/main" val="137084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575CEF2A-9682-4963-AEC8-766E8044ABB9}" type="datetimeFigureOut">
              <a:rPr lang="de-DE" smtClean="0"/>
              <a:t>30.01.2023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4078271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564680F5-E2A4-4EEF-B01E-91A208731B82}" type="datetimeFigureOut">
              <a:rPr lang="de-DE"/>
              <a:pPr>
                <a:defRPr/>
              </a:pPr>
              <a:t>30.01.2023</a:t>
            </a:fld>
            <a:endParaRPr lang="de-DE"/>
          </a:p>
        </p:txBody>
      </p:sp>
      <p:sp>
        <p:nvSpPr>
          <p:cNvPr id="4"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5"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FC41BA63-D35D-4C91-9C58-94C6F6044064}" type="slidenum">
              <a:rPr lang="de-DE"/>
              <a:pPr>
                <a:defRPr/>
              </a:pPr>
              <a:t>‹Nr.›</a:t>
            </a:fld>
            <a:endParaRPr lang="de-DE"/>
          </a:p>
        </p:txBody>
      </p:sp>
    </p:spTree>
    <p:extLst>
      <p:ext uri="{BB962C8B-B14F-4D97-AF65-F5344CB8AC3E}">
        <p14:creationId xmlns:p14="http://schemas.microsoft.com/office/powerpoint/2010/main" val="1810134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9DA0B9FE-8139-4903-8308-82E659307731}" type="datetimeFigureOut">
              <a:rPr lang="de-DE"/>
              <a:pPr>
                <a:defRPr/>
              </a:pPr>
              <a:t>30.01.2023</a:t>
            </a:fld>
            <a:endParaRPr lang="de-DE"/>
          </a:p>
        </p:txBody>
      </p:sp>
      <p:sp>
        <p:nvSpPr>
          <p:cNvPr id="3"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4"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A70BD5BF-F446-4682-9B3D-53D250A19BD9}" type="slidenum">
              <a:rPr lang="de-DE"/>
              <a:pPr>
                <a:defRPr/>
              </a:pPr>
              <a:t>‹Nr.›</a:t>
            </a:fld>
            <a:endParaRPr lang="de-DE"/>
          </a:p>
        </p:txBody>
      </p:sp>
    </p:spTree>
    <p:extLst>
      <p:ext uri="{BB962C8B-B14F-4D97-AF65-F5344CB8AC3E}">
        <p14:creationId xmlns:p14="http://schemas.microsoft.com/office/powerpoint/2010/main" val="959298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45EEF566-9E0A-464B-B74B-4651F489C7F6}" type="datetimeFigureOut">
              <a:rPr lang="de-DE"/>
              <a:pPr>
                <a:defRPr/>
              </a:pPr>
              <a:t>30.01.2023</a:t>
            </a:fld>
            <a:endParaRPr lang="de-DE"/>
          </a:p>
        </p:txBody>
      </p:sp>
      <p:sp>
        <p:nvSpPr>
          <p:cNvPr id="6"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2BC81AAD-A65F-446C-9C33-12B79277A651}" type="slidenum">
              <a:rPr lang="de-DE"/>
              <a:pPr>
                <a:defRPr/>
              </a:pPr>
              <a:t>‹Nr.›</a:t>
            </a:fld>
            <a:endParaRPr lang="de-DE"/>
          </a:p>
        </p:txBody>
      </p:sp>
    </p:spTree>
    <p:extLst>
      <p:ext uri="{BB962C8B-B14F-4D97-AF65-F5344CB8AC3E}">
        <p14:creationId xmlns:p14="http://schemas.microsoft.com/office/powerpoint/2010/main" val="707649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CDFFDAD3-0802-445C-A1AF-BAB5BF8A5696}" type="datetimeFigureOut">
              <a:rPr lang="de-DE"/>
              <a:pPr>
                <a:defRPr/>
              </a:pPr>
              <a:t>30.01.2023</a:t>
            </a:fld>
            <a:endParaRPr lang="de-DE"/>
          </a:p>
        </p:txBody>
      </p:sp>
      <p:sp>
        <p:nvSpPr>
          <p:cNvPr id="6"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7"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671609CC-BC87-41F1-920E-B10AC70EE4EA}" type="slidenum">
              <a:rPr lang="de-DE"/>
              <a:pPr>
                <a:defRPr/>
              </a:pPr>
              <a:t>‹Nr.›</a:t>
            </a:fld>
            <a:endParaRPr lang="de-DE"/>
          </a:p>
        </p:txBody>
      </p:sp>
    </p:spTree>
    <p:extLst>
      <p:ext uri="{BB962C8B-B14F-4D97-AF65-F5344CB8AC3E}">
        <p14:creationId xmlns:p14="http://schemas.microsoft.com/office/powerpoint/2010/main" val="1933516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779E0796-BB0A-4BD5-92FB-B2081852D0C7}" type="datetimeFigureOut">
              <a:rPr lang="de-DE"/>
              <a:pPr>
                <a:defRPr/>
              </a:pPr>
              <a:t>30.01.2023</a:t>
            </a:fld>
            <a:endParaRPr lang="de-DE"/>
          </a:p>
        </p:txBody>
      </p:sp>
      <p:sp>
        <p:nvSpPr>
          <p:cNvPr id="5"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D7C92F5A-CFAE-4008-BD12-5100EFD38AB1}" type="slidenum">
              <a:rPr lang="de-DE"/>
              <a:pPr>
                <a:defRPr/>
              </a:pPr>
              <a:t>‹Nr.›</a:t>
            </a:fld>
            <a:endParaRPr lang="de-DE"/>
          </a:p>
        </p:txBody>
      </p:sp>
    </p:spTree>
    <p:extLst>
      <p:ext uri="{BB962C8B-B14F-4D97-AF65-F5344CB8AC3E}">
        <p14:creationId xmlns:p14="http://schemas.microsoft.com/office/powerpoint/2010/main" val="2534021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1"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1" y="365125"/>
            <a:ext cx="76835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atin typeface="Comic Sans MS" panose="030F0702030302020204" pitchFamily="66" charset="0"/>
              </a:defRPr>
            </a:lvl1pPr>
          </a:lstStyle>
          <a:p>
            <a:pPr>
              <a:defRPr/>
            </a:pPr>
            <a:fld id="{BF6FA3EE-049D-4D77-9F74-25208941E9F1}" type="datetimeFigureOut">
              <a:rPr lang="de-DE"/>
              <a:pPr>
                <a:defRPr/>
              </a:pPr>
              <a:t>30.01.2023</a:t>
            </a:fld>
            <a:endParaRPr lang="de-DE"/>
          </a:p>
        </p:txBody>
      </p:sp>
      <p:sp>
        <p:nvSpPr>
          <p:cNvPr id="5" name="Fußzeilenplatzhalter 4"/>
          <p:cNvSpPr>
            <a:spLocks noGrp="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Foliennummernplatzhalter 5"/>
          <p:cNvSpPr>
            <a:spLocks noGrp="1"/>
          </p:cNvSpPr>
          <p:nvPr>
            <p:ph type="sldNum" sz="quarter" idx="12"/>
          </p:nvPr>
        </p:nvSpPr>
        <p:spPr/>
        <p:txBody>
          <a:bodyPr/>
          <a:lstStyle>
            <a:lvl1pPr>
              <a:defRPr>
                <a:latin typeface="Comic Sans MS" panose="030F0702030302020204" pitchFamily="66" charset="0"/>
              </a:defRPr>
            </a:lvl1pPr>
          </a:lstStyle>
          <a:p>
            <a:pPr>
              <a:defRPr/>
            </a:pPr>
            <a:fld id="{ED866313-ECB5-4E8E-8803-1651AB386098}" type="slidenum">
              <a:rPr lang="de-DE"/>
              <a:pPr>
                <a:defRPr/>
              </a:pPr>
              <a:t>‹Nr.›</a:t>
            </a:fld>
            <a:endParaRPr lang="de-DE"/>
          </a:p>
        </p:txBody>
      </p:sp>
    </p:spTree>
    <p:extLst>
      <p:ext uri="{BB962C8B-B14F-4D97-AF65-F5344CB8AC3E}">
        <p14:creationId xmlns:p14="http://schemas.microsoft.com/office/powerpoint/2010/main" val="3363181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457201"/>
            <a:ext cx="109728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681028426"/>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a:defRPr/>
            </a:lvl1pPr>
          </a:lstStyle>
          <a:p>
            <a:pPr>
              <a:defRPr/>
            </a:pPr>
            <a:fld id="{7697B62C-EE6F-47D2-B1B9-F85167B1246C}" type="datetimeFigureOut">
              <a:rPr lang="de-DE">
                <a:solidFill>
                  <a:prstClr val="black">
                    <a:tint val="75000"/>
                  </a:prstClr>
                </a:solidFill>
              </a:rPr>
              <a:pPr>
                <a:defRPr/>
              </a:pPr>
              <a:t>30.01.2023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C2911E53-F1AC-46C6-B721-AAA18B1D5C7D}"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225076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4838D764-0A35-416F-8771-2104E0B63627}" type="datetimeFigureOut">
              <a:rPr lang="de-DE">
                <a:solidFill>
                  <a:prstClr val="black">
                    <a:tint val="75000"/>
                  </a:prstClr>
                </a:solidFill>
              </a:rPr>
              <a:pPr>
                <a:defRPr/>
              </a:pPr>
              <a:t>30.01.2023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23F33355-2EEF-4167-8E9B-688DF2B7A477}"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4073009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1" y="1709739"/>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pPr>
              <a:defRPr/>
            </a:pPr>
            <a:fld id="{92E6A447-794C-4122-AD60-E8ABF7BE18E4}" type="datetimeFigureOut">
              <a:rPr lang="de-DE">
                <a:solidFill>
                  <a:prstClr val="black">
                    <a:tint val="75000"/>
                  </a:prstClr>
                </a:solidFill>
              </a:rPr>
              <a:pPr>
                <a:defRPr/>
              </a:pPr>
              <a:t>30.01.2023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C8998177-6AF7-4201-B1E2-EB30CB0AE518}"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235706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575CEF2A-9682-4963-AEC8-766E8044ABB9}" type="datetimeFigureOut">
              <a:rPr lang="de-DE" smtClean="0"/>
              <a:t>30.01.2023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581451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5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825625"/>
            <a:ext cx="51562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3"/>
          <p:cNvSpPr>
            <a:spLocks noGrp="1"/>
          </p:cNvSpPr>
          <p:nvPr>
            <p:ph type="dt" sz="half" idx="10"/>
          </p:nvPr>
        </p:nvSpPr>
        <p:spPr/>
        <p:txBody>
          <a:bodyPr/>
          <a:lstStyle>
            <a:lvl1pPr>
              <a:defRPr/>
            </a:lvl1pPr>
          </a:lstStyle>
          <a:p>
            <a:pPr>
              <a:defRPr/>
            </a:pPr>
            <a:fld id="{E80C3707-1318-4ADD-8249-B249D3501847}" type="datetimeFigureOut">
              <a:rPr lang="de-DE">
                <a:solidFill>
                  <a:prstClr val="black">
                    <a:tint val="75000"/>
                  </a:prstClr>
                </a:solidFill>
              </a:rPr>
              <a:pPr>
                <a:defRPr/>
              </a:pPr>
              <a:t>30.01.2023</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6CFC6363-3AE3-41B1-A6E6-B9A92CB727B2}"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535550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40317" y="365126"/>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40318" y="2505075"/>
            <a:ext cx="5158316"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71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3"/>
          <p:cNvSpPr>
            <a:spLocks noGrp="1"/>
          </p:cNvSpPr>
          <p:nvPr>
            <p:ph type="dt" sz="half" idx="10"/>
          </p:nvPr>
        </p:nvSpPr>
        <p:spPr/>
        <p:txBody>
          <a:bodyPr/>
          <a:lstStyle>
            <a:lvl1pPr>
              <a:defRPr/>
            </a:lvl1pPr>
          </a:lstStyle>
          <a:p>
            <a:pPr>
              <a:defRPr/>
            </a:pPr>
            <a:fld id="{E522B397-2336-435E-BA50-C86E1788118F}" type="datetimeFigureOut">
              <a:rPr lang="de-DE">
                <a:solidFill>
                  <a:prstClr val="black">
                    <a:tint val="75000"/>
                  </a:prstClr>
                </a:solidFill>
              </a:rPr>
              <a:pPr>
                <a:defRPr/>
              </a:pPr>
              <a:t>30.01.2023</a:t>
            </a:fld>
            <a:endParaRPr lang="de-DE">
              <a:solidFill>
                <a:prstClr val="black">
                  <a:tint val="75000"/>
                </a:prstClr>
              </a:solidFill>
            </a:endParaRPr>
          </a:p>
        </p:txBody>
      </p:sp>
      <p:sp>
        <p:nvSpPr>
          <p:cNvPr id="8"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9" name="Foliennummernplatzhalter 5"/>
          <p:cNvSpPr>
            <a:spLocks noGrp="1"/>
          </p:cNvSpPr>
          <p:nvPr>
            <p:ph type="sldNum" sz="quarter" idx="12"/>
          </p:nvPr>
        </p:nvSpPr>
        <p:spPr/>
        <p:txBody>
          <a:bodyPr/>
          <a:lstStyle>
            <a:lvl1pPr>
              <a:defRPr/>
            </a:lvl1pPr>
          </a:lstStyle>
          <a:p>
            <a:pPr>
              <a:defRPr/>
            </a:pPr>
            <a:fld id="{22C2C1FB-0713-4A2D-B1EE-07F74F8BE879}"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918404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fld id="{18E05195-9742-4409-9DB8-E037FC6A9D16}" type="datetimeFigureOut">
              <a:rPr lang="de-DE">
                <a:solidFill>
                  <a:prstClr val="black">
                    <a:tint val="75000"/>
                  </a:prstClr>
                </a:solidFill>
              </a:rPr>
              <a:pPr>
                <a:defRPr/>
              </a:pPr>
              <a:t>30.01.2023</a:t>
            </a:fld>
            <a:endParaRPr lang="de-DE">
              <a:solidFill>
                <a:prstClr val="black">
                  <a:tint val="75000"/>
                </a:prstClr>
              </a:solidFill>
            </a:endParaRPr>
          </a:p>
        </p:txBody>
      </p:sp>
      <p:sp>
        <p:nvSpPr>
          <p:cNvPr id="4"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5" name="Foliennummernplatzhalter 5"/>
          <p:cNvSpPr>
            <a:spLocks noGrp="1"/>
          </p:cNvSpPr>
          <p:nvPr>
            <p:ph type="sldNum" sz="quarter" idx="12"/>
          </p:nvPr>
        </p:nvSpPr>
        <p:spPr/>
        <p:txBody>
          <a:bodyPr/>
          <a:lstStyle>
            <a:lvl1pPr>
              <a:defRPr/>
            </a:lvl1pPr>
          </a:lstStyle>
          <a:p>
            <a:pPr>
              <a:defRPr/>
            </a:pPr>
            <a:fld id="{5A6AFC84-3932-4383-B483-43AB2AD9AD0F}"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8347042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71A5822E-6D34-472C-93F9-B9B9EF50E887}" type="datetimeFigureOut">
              <a:rPr lang="de-DE">
                <a:solidFill>
                  <a:prstClr val="black">
                    <a:tint val="75000"/>
                  </a:prstClr>
                </a:solidFill>
              </a:rPr>
              <a:pPr>
                <a:defRPr/>
              </a:pPr>
              <a:t>30.01.2023</a:t>
            </a:fld>
            <a:endParaRPr lang="de-DE">
              <a:solidFill>
                <a:prstClr val="black">
                  <a:tint val="75000"/>
                </a:prstClr>
              </a:solidFill>
            </a:endParaRPr>
          </a:p>
        </p:txBody>
      </p:sp>
      <p:sp>
        <p:nvSpPr>
          <p:cNvPr id="3"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4" name="Foliennummernplatzhalter 5"/>
          <p:cNvSpPr>
            <a:spLocks noGrp="1"/>
          </p:cNvSpPr>
          <p:nvPr>
            <p:ph type="sldNum" sz="quarter" idx="12"/>
          </p:nvPr>
        </p:nvSpPr>
        <p:spPr/>
        <p:txBody>
          <a:bodyPr/>
          <a:lstStyle>
            <a:lvl1pPr>
              <a:defRPr/>
            </a:lvl1pPr>
          </a:lstStyle>
          <a:p>
            <a:pPr>
              <a:defRPr/>
            </a:pPr>
            <a:fld id="{C8E99383-78ED-45ED-A5EC-3DD5F4D97299}"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6246874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3"/>
          <p:cNvSpPr>
            <a:spLocks noGrp="1"/>
          </p:cNvSpPr>
          <p:nvPr>
            <p:ph type="dt" sz="half" idx="10"/>
          </p:nvPr>
        </p:nvSpPr>
        <p:spPr/>
        <p:txBody>
          <a:bodyPr/>
          <a:lstStyle>
            <a:lvl1pPr>
              <a:defRPr/>
            </a:lvl1pPr>
          </a:lstStyle>
          <a:p>
            <a:pPr>
              <a:defRPr/>
            </a:pPr>
            <a:fld id="{5098EF72-D552-48D5-B3C0-119798E4A5E3}" type="datetimeFigureOut">
              <a:rPr lang="de-DE">
                <a:solidFill>
                  <a:prstClr val="black">
                    <a:tint val="75000"/>
                  </a:prstClr>
                </a:solidFill>
              </a:rPr>
              <a:pPr>
                <a:defRPr/>
              </a:pPr>
              <a:t>30.01.2023</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561BE920-317B-4401-9A10-3947FEFB8506}"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29937744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40318" y="457200"/>
            <a:ext cx="393276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717"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3"/>
          <p:cNvSpPr>
            <a:spLocks noGrp="1"/>
          </p:cNvSpPr>
          <p:nvPr>
            <p:ph type="dt" sz="half" idx="10"/>
          </p:nvPr>
        </p:nvSpPr>
        <p:spPr/>
        <p:txBody>
          <a:bodyPr/>
          <a:lstStyle>
            <a:lvl1pPr>
              <a:defRPr/>
            </a:lvl1pPr>
          </a:lstStyle>
          <a:p>
            <a:pPr>
              <a:defRPr/>
            </a:pPr>
            <a:fld id="{98886245-442E-4B9C-A0EE-F62112F5D86F}" type="datetimeFigureOut">
              <a:rPr lang="de-DE">
                <a:solidFill>
                  <a:prstClr val="black">
                    <a:tint val="75000"/>
                  </a:prstClr>
                </a:solidFill>
              </a:rPr>
              <a:pPr>
                <a:defRPr/>
              </a:pPr>
              <a:t>30.01.2023</a:t>
            </a:fld>
            <a:endParaRPr lang="de-DE">
              <a:solidFill>
                <a:prstClr val="black">
                  <a:tint val="75000"/>
                </a:prstClr>
              </a:solidFill>
            </a:endParaRPr>
          </a:p>
        </p:txBody>
      </p:sp>
      <p:sp>
        <p:nvSpPr>
          <p:cNvPr id="6"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7" name="Foliennummernplatzhalter 5"/>
          <p:cNvSpPr>
            <a:spLocks noGrp="1"/>
          </p:cNvSpPr>
          <p:nvPr>
            <p:ph type="sldNum" sz="quarter" idx="12"/>
          </p:nvPr>
        </p:nvSpPr>
        <p:spPr/>
        <p:txBody>
          <a:bodyPr/>
          <a:lstStyle>
            <a:lvl1pPr>
              <a:defRPr/>
            </a:lvl1pPr>
          </a:lstStyle>
          <a:p>
            <a:pPr>
              <a:defRPr/>
            </a:pPr>
            <a:fld id="{A38243D1-155D-4692-82E4-7FCE8ED667FB}"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653310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1B86DE3F-A301-4C1B-857B-B9F4FAEE6848}" type="datetimeFigureOut">
              <a:rPr lang="de-DE">
                <a:solidFill>
                  <a:prstClr val="black">
                    <a:tint val="75000"/>
                  </a:prstClr>
                </a:solidFill>
              </a:rPr>
              <a:pPr>
                <a:defRPr/>
              </a:pPr>
              <a:t>30.01.2023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7CE1EB0C-E682-4BD5-8ACE-5A9FCBBFC6EF}"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14031085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1"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1" y="365125"/>
            <a:ext cx="76835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pPr>
              <a:defRPr/>
            </a:pPr>
            <a:fld id="{DA3B19C9-6F6B-489E-9B07-71F9FF6E79C2}" type="datetimeFigureOut">
              <a:rPr lang="de-DE">
                <a:solidFill>
                  <a:prstClr val="black">
                    <a:tint val="75000"/>
                  </a:prstClr>
                </a:solidFill>
              </a:rPr>
              <a:pPr>
                <a:defRPr/>
              </a:pPr>
              <a:t>30.01.2023</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lvl1pPr>
              <a:defRPr/>
            </a:lvl1pPr>
          </a:lstStyle>
          <a:p>
            <a:pPr>
              <a:defRPr/>
            </a:pPr>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lvl1pPr>
              <a:defRPr/>
            </a:lvl1pPr>
          </a:lstStyle>
          <a:p>
            <a:pPr>
              <a:defRPr/>
            </a:pPr>
            <a:fld id="{F172D8BE-BBD0-4C03-9290-0CD347FE4EF2}" type="slidenum">
              <a:rPr lang="de-DE">
                <a:solidFill>
                  <a:prstClr val="black">
                    <a:tint val="75000"/>
                  </a:prstClr>
                </a:solidFill>
              </a:rPr>
              <a:pPr>
                <a:defRPr/>
              </a:pPr>
              <a:t>‹Nr.›</a:t>
            </a:fld>
            <a:endParaRPr lang="de-DE">
              <a:solidFill>
                <a:prstClr val="black">
                  <a:tint val="75000"/>
                </a:prstClr>
              </a:solidFill>
            </a:endParaRPr>
          </a:p>
        </p:txBody>
      </p:sp>
    </p:spTree>
    <p:extLst>
      <p:ext uri="{BB962C8B-B14F-4D97-AF65-F5344CB8AC3E}">
        <p14:creationId xmlns:p14="http://schemas.microsoft.com/office/powerpoint/2010/main" val="36078803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457201"/>
            <a:ext cx="109728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21628771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66260146-0DEF-41CB-B0BA-B6E0303DA841}" type="slidenum">
              <a:rPr lang="de-DE" altLang="de-DE"/>
              <a:pPr>
                <a:defRPr/>
              </a:pPr>
              <a:t>‹Nr.›</a:t>
            </a:fld>
            <a:endParaRPr lang="de-DE" altLang="de-DE"/>
          </a:p>
        </p:txBody>
      </p:sp>
    </p:spTree>
    <p:extLst>
      <p:ext uri="{BB962C8B-B14F-4D97-AF65-F5344CB8AC3E}">
        <p14:creationId xmlns:p14="http://schemas.microsoft.com/office/powerpoint/2010/main" val="185439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575CEF2A-9682-4963-AEC8-766E8044ABB9}" type="datetimeFigureOut">
              <a:rPr lang="de-DE" smtClean="0"/>
              <a:t>30.01.2023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839883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426524D2-1E37-43B7-8752-2B441DCBDEEE}" type="slidenum">
              <a:rPr lang="de-DE" altLang="de-DE"/>
              <a:pPr>
                <a:defRPr/>
              </a:pPr>
              <a:t>‹Nr.›</a:t>
            </a:fld>
            <a:endParaRPr lang="de-DE" altLang="de-DE"/>
          </a:p>
        </p:txBody>
      </p:sp>
    </p:spTree>
    <p:extLst>
      <p:ext uri="{BB962C8B-B14F-4D97-AF65-F5344CB8AC3E}">
        <p14:creationId xmlns:p14="http://schemas.microsoft.com/office/powerpoint/2010/main" val="27378114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13ACED0A-EBC8-43F9-812C-D0DE061F06A7}" type="slidenum">
              <a:rPr lang="de-DE" altLang="de-DE"/>
              <a:pPr>
                <a:defRPr/>
              </a:pPr>
              <a:t>‹Nr.›</a:t>
            </a:fld>
            <a:endParaRPr lang="de-DE" altLang="de-DE"/>
          </a:p>
        </p:txBody>
      </p:sp>
    </p:spTree>
    <p:extLst>
      <p:ext uri="{BB962C8B-B14F-4D97-AF65-F5344CB8AC3E}">
        <p14:creationId xmlns:p14="http://schemas.microsoft.com/office/powerpoint/2010/main" val="3287267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1A75F1ED-B265-4E0A-9AC4-DB7C37145153}" type="slidenum">
              <a:rPr lang="de-DE" altLang="de-DE"/>
              <a:pPr>
                <a:defRPr/>
              </a:pPr>
              <a:t>‹Nr.›</a:t>
            </a:fld>
            <a:endParaRPr lang="de-DE" altLang="de-DE"/>
          </a:p>
        </p:txBody>
      </p:sp>
    </p:spTree>
    <p:extLst>
      <p:ext uri="{BB962C8B-B14F-4D97-AF65-F5344CB8AC3E}">
        <p14:creationId xmlns:p14="http://schemas.microsoft.com/office/powerpoint/2010/main" val="21787942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43354492-22B3-4D3E-B8F3-1E8B4B452CD7}" type="slidenum">
              <a:rPr lang="de-DE" altLang="de-DE"/>
              <a:pPr>
                <a:defRPr/>
              </a:pPr>
              <a:t>‹Nr.›</a:t>
            </a:fld>
            <a:endParaRPr lang="de-DE" altLang="de-DE"/>
          </a:p>
        </p:txBody>
      </p:sp>
    </p:spTree>
    <p:extLst>
      <p:ext uri="{BB962C8B-B14F-4D97-AF65-F5344CB8AC3E}">
        <p14:creationId xmlns:p14="http://schemas.microsoft.com/office/powerpoint/2010/main" val="31956777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C9C2FC85-3D4C-4205-B0D2-63F6559A663C}" type="slidenum">
              <a:rPr lang="de-DE" altLang="de-DE"/>
              <a:pPr>
                <a:defRPr/>
              </a:pPr>
              <a:t>‹Nr.›</a:t>
            </a:fld>
            <a:endParaRPr lang="de-DE" altLang="de-DE"/>
          </a:p>
        </p:txBody>
      </p:sp>
    </p:spTree>
    <p:extLst>
      <p:ext uri="{BB962C8B-B14F-4D97-AF65-F5344CB8AC3E}">
        <p14:creationId xmlns:p14="http://schemas.microsoft.com/office/powerpoint/2010/main" val="940254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0E88FA7C-D4B8-41C1-8BAC-E0EACBA8F738}" type="slidenum">
              <a:rPr lang="de-DE" altLang="de-DE"/>
              <a:pPr>
                <a:defRPr/>
              </a:pPr>
              <a:t>‹Nr.›</a:t>
            </a:fld>
            <a:endParaRPr lang="de-DE" altLang="de-DE"/>
          </a:p>
        </p:txBody>
      </p:sp>
    </p:spTree>
    <p:extLst>
      <p:ext uri="{BB962C8B-B14F-4D97-AF65-F5344CB8AC3E}">
        <p14:creationId xmlns:p14="http://schemas.microsoft.com/office/powerpoint/2010/main" val="40348959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16AAEE34-01E3-4D43-B655-77BA99CFC27F}" type="slidenum">
              <a:rPr lang="de-DE" altLang="de-DE"/>
              <a:pPr>
                <a:defRPr/>
              </a:pPr>
              <a:t>‹Nr.›</a:t>
            </a:fld>
            <a:endParaRPr lang="de-DE" altLang="de-DE"/>
          </a:p>
        </p:txBody>
      </p:sp>
    </p:spTree>
    <p:extLst>
      <p:ext uri="{BB962C8B-B14F-4D97-AF65-F5344CB8AC3E}">
        <p14:creationId xmlns:p14="http://schemas.microsoft.com/office/powerpoint/2010/main" val="11583911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16062009-B29B-457E-9AB2-AEAC03E2FDF9}" type="slidenum">
              <a:rPr lang="de-DE" altLang="de-DE"/>
              <a:pPr>
                <a:defRPr/>
              </a:pPr>
              <a:t>‹Nr.›</a:t>
            </a:fld>
            <a:endParaRPr lang="de-DE" altLang="de-DE"/>
          </a:p>
        </p:txBody>
      </p:sp>
    </p:spTree>
    <p:extLst>
      <p:ext uri="{BB962C8B-B14F-4D97-AF65-F5344CB8AC3E}">
        <p14:creationId xmlns:p14="http://schemas.microsoft.com/office/powerpoint/2010/main" val="2901001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440A2E1D-E25B-4307-BE88-286242F6A33E}" type="slidenum">
              <a:rPr lang="de-DE" altLang="de-DE"/>
              <a:pPr>
                <a:defRPr/>
              </a:pPr>
              <a:t>‹Nr.›</a:t>
            </a:fld>
            <a:endParaRPr lang="de-DE" altLang="de-DE"/>
          </a:p>
        </p:txBody>
      </p:sp>
    </p:spTree>
    <p:extLst>
      <p:ext uri="{BB962C8B-B14F-4D97-AF65-F5344CB8AC3E}">
        <p14:creationId xmlns:p14="http://schemas.microsoft.com/office/powerpoint/2010/main" val="15443674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7C68467E-7AD9-49EC-AF1E-13B527631ECC}" type="slidenum">
              <a:rPr lang="de-DE" altLang="de-DE"/>
              <a:pPr>
                <a:defRPr/>
              </a:pPr>
              <a:t>‹Nr.›</a:t>
            </a:fld>
            <a:endParaRPr lang="de-DE" altLang="de-DE"/>
          </a:p>
        </p:txBody>
      </p:sp>
    </p:spTree>
    <p:extLst>
      <p:ext uri="{BB962C8B-B14F-4D97-AF65-F5344CB8AC3E}">
        <p14:creationId xmlns:p14="http://schemas.microsoft.com/office/powerpoint/2010/main" val="798201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575CEF2A-9682-4963-AEC8-766E8044ABB9}" type="datetimeFigureOut">
              <a:rPr lang="de-DE" smtClean="0"/>
              <a:t>30.01.2023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13393753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lipArtAndTx">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1016000" y="762000"/>
            <a:ext cx="10566400" cy="795338"/>
          </a:xfrm>
        </p:spPr>
        <p:txBody>
          <a:bodyPr/>
          <a:lstStyle/>
          <a:p>
            <a:r>
              <a:rPr lang="de-DE"/>
              <a:t>Titelmasterformat durch Klicken bearbeiten</a:t>
            </a:r>
          </a:p>
        </p:txBody>
      </p:sp>
      <p:sp>
        <p:nvSpPr>
          <p:cNvPr id="3" name="ClipArt-Platzhalter 2"/>
          <p:cNvSpPr>
            <a:spLocks noGrp="1"/>
          </p:cNvSpPr>
          <p:nvPr>
            <p:ph type="clipArt" sz="half" idx="1"/>
          </p:nvPr>
        </p:nvSpPr>
        <p:spPr>
          <a:xfrm>
            <a:off x="1117601" y="1557339"/>
            <a:ext cx="5027084" cy="4529137"/>
          </a:xfrm>
        </p:spPr>
        <p:txBody>
          <a:bodyPr/>
          <a:lstStyle/>
          <a:p>
            <a:pPr lvl="0"/>
            <a:endParaRPr lang="de-DE" noProof="0"/>
          </a:p>
        </p:txBody>
      </p:sp>
      <p:sp>
        <p:nvSpPr>
          <p:cNvPr id="4" name="Textplatzhalter 3"/>
          <p:cNvSpPr>
            <a:spLocks noGrp="1"/>
          </p:cNvSpPr>
          <p:nvPr>
            <p:ph type="body" sz="half" idx="2"/>
          </p:nvPr>
        </p:nvSpPr>
        <p:spPr>
          <a:xfrm>
            <a:off x="6347884" y="1557339"/>
            <a:ext cx="5027083" cy="45291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3251201" y="6248401"/>
            <a:ext cx="2840567" cy="474663"/>
          </a:xfrm>
        </p:spPr>
        <p:txBody>
          <a:bodyPr/>
          <a:lstStyle>
            <a:lvl1pPr>
              <a:defRPr/>
            </a:lvl1pPr>
          </a:lstStyle>
          <a:p>
            <a:pPr>
              <a:defRPr/>
            </a:pPr>
            <a:endParaRPr lang="de-DE" altLang="de-DE"/>
          </a:p>
        </p:txBody>
      </p:sp>
      <p:sp>
        <p:nvSpPr>
          <p:cNvPr id="6" name="Fußzeilenplatzhalter 5"/>
          <p:cNvSpPr>
            <a:spLocks noGrp="1"/>
          </p:cNvSpPr>
          <p:nvPr>
            <p:ph type="ftr" sz="quarter" idx="11"/>
          </p:nvPr>
        </p:nvSpPr>
        <p:spPr>
          <a:xfrm>
            <a:off x="7721600" y="6248401"/>
            <a:ext cx="3862917" cy="474663"/>
          </a:xfrm>
        </p:spPr>
        <p:txBody>
          <a:bodyPr/>
          <a:lstStyle>
            <a:lvl1pPr>
              <a:defRPr/>
            </a:lvl1pPr>
          </a:lstStyle>
          <a:p>
            <a:pPr>
              <a:defRPr/>
            </a:pPr>
            <a:endParaRPr lang="de-DE" altLang="de-DE"/>
          </a:p>
        </p:txBody>
      </p:sp>
      <p:sp>
        <p:nvSpPr>
          <p:cNvPr id="7" name="Foliennummernplatzhalter 6"/>
          <p:cNvSpPr>
            <a:spLocks noGrp="1"/>
          </p:cNvSpPr>
          <p:nvPr>
            <p:ph type="sldNum" sz="quarter" idx="12"/>
          </p:nvPr>
        </p:nvSpPr>
        <p:spPr>
          <a:xfrm>
            <a:off x="112184" y="6242050"/>
            <a:ext cx="783167" cy="488950"/>
          </a:xfrm>
        </p:spPr>
        <p:txBody>
          <a:bodyPr/>
          <a:lstStyle>
            <a:lvl1pPr>
              <a:defRPr/>
            </a:lvl1pPr>
          </a:lstStyle>
          <a:p>
            <a:pPr>
              <a:defRPr/>
            </a:pPr>
            <a:fld id="{5A8BF6F0-1CC2-4693-9C39-85BAE2BCE80C}" type="slidenum">
              <a:rPr lang="de-DE" altLang="de-DE"/>
              <a:pPr>
                <a:defRPr/>
              </a:pPr>
              <a:t>‹Nr.›</a:t>
            </a:fld>
            <a:endParaRPr lang="de-DE" altLang="de-DE"/>
          </a:p>
        </p:txBody>
      </p:sp>
    </p:spTree>
    <p:extLst>
      <p:ext uri="{BB962C8B-B14F-4D97-AF65-F5344CB8AC3E}">
        <p14:creationId xmlns:p14="http://schemas.microsoft.com/office/powerpoint/2010/main" val="24571018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457201"/>
            <a:ext cx="10972800" cy="739775"/>
          </a:xfrm>
        </p:spPr>
        <p:txBody>
          <a:bodyPr/>
          <a:lstStyle/>
          <a:p>
            <a:r>
              <a:rPr lang="de-DE"/>
              <a:t>Titelmasterformat durch Klicken bearbeiten</a:t>
            </a:r>
          </a:p>
        </p:txBody>
      </p:sp>
      <p:sp>
        <p:nvSpPr>
          <p:cNvPr id="3" name="Textplatzhalter 2"/>
          <p:cNvSpPr>
            <a:spLocks noGrp="1"/>
          </p:cNvSpPr>
          <p:nvPr>
            <p:ph type="body" sz="half" idx="1"/>
          </p:nvPr>
        </p:nvSpPr>
        <p:spPr>
          <a:xfrm>
            <a:off x="609600" y="1484313"/>
            <a:ext cx="5384800" cy="48244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484313"/>
            <a:ext cx="5384800" cy="48244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036039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457201"/>
            <a:ext cx="10972800" cy="585152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53951160"/>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p:txBody>
          <a:bodyPr/>
          <a:lstStyle>
            <a:lvl1pPr>
              <a:defRPr/>
            </a:lvl1pPr>
          </a:lstStyle>
          <a:p>
            <a:pPr>
              <a:defRPr/>
            </a:pPr>
            <a:endParaRPr lang="de-DE"/>
          </a:p>
        </p:txBody>
      </p:sp>
      <p:sp>
        <p:nvSpPr>
          <p:cNvPr id="5" name="Rectangle 5"/>
          <p:cNvSpPr>
            <a:spLocks noGrp="1" noChangeArrowheads="1"/>
          </p:cNvSpPr>
          <p:nvPr>
            <p:ph type="ftr" sz="quarter" idx="11"/>
          </p:nvPr>
        </p:nvSpPr>
        <p:spPr/>
        <p:txBody>
          <a:bodyPr/>
          <a:lstStyle>
            <a:lvl1pPr>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C6C5CB6B-FD90-4277-B417-04289A1E696C}" type="slidenum">
              <a:rPr lang="de-DE" altLang="de-DE"/>
              <a:pPr>
                <a:defRPr/>
              </a:pPr>
              <a:t>‹Nr.›</a:t>
            </a:fld>
            <a:endParaRPr lang="de-DE" altLang="de-DE"/>
          </a:p>
        </p:txBody>
      </p:sp>
    </p:spTree>
    <p:extLst>
      <p:ext uri="{BB962C8B-B14F-4D97-AF65-F5344CB8AC3E}">
        <p14:creationId xmlns:p14="http://schemas.microsoft.com/office/powerpoint/2010/main" val="23229942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vl1pPr>
          </a:lstStyle>
          <a:p>
            <a:pPr>
              <a:defRPr/>
            </a:pPr>
            <a:endParaRPr lang="de-DE"/>
          </a:p>
        </p:txBody>
      </p:sp>
      <p:sp>
        <p:nvSpPr>
          <p:cNvPr id="5" name="Rectangle 5"/>
          <p:cNvSpPr>
            <a:spLocks noGrp="1" noChangeArrowheads="1"/>
          </p:cNvSpPr>
          <p:nvPr>
            <p:ph type="ftr" sz="quarter" idx="11"/>
          </p:nvPr>
        </p:nvSpPr>
        <p:spPr/>
        <p:txBody>
          <a:bodyPr/>
          <a:lstStyle>
            <a:lvl1pPr>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242728D-A718-4351-9B74-4F4AF4B26B4B}" type="slidenum">
              <a:rPr lang="de-DE" altLang="de-DE"/>
              <a:pPr>
                <a:defRPr/>
              </a:pPr>
              <a:t>‹Nr.›</a:t>
            </a:fld>
            <a:endParaRPr lang="de-DE" altLang="de-DE"/>
          </a:p>
        </p:txBody>
      </p:sp>
    </p:spTree>
    <p:extLst>
      <p:ext uri="{BB962C8B-B14F-4D97-AF65-F5344CB8AC3E}">
        <p14:creationId xmlns:p14="http://schemas.microsoft.com/office/powerpoint/2010/main" val="14666232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p:txBody>
          <a:bodyPr/>
          <a:lstStyle>
            <a:lvl1pPr>
              <a:defRPr/>
            </a:lvl1pPr>
          </a:lstStyle>
          <a:p>
            <a:pPr>
              <a:defRPr/>
            </a:pPr>
            <a:endParaRPr lang="de-DE"/>
          </a:p>
        </p:txBody>
      </p:sp>
      <p:sp>
        <p:nvSpPr>
          <p:cNvPr id="5" name="Rectangle 5"/>
          <p:cNvSpPr>
            <a:spLocks noGrp="1" noChangeArrowheads="1"/>
          </p:cNvSpPr>
          <p:nvPr>
            <p:ph type="ftr" sz="quarter" idx="11"/>
          </p:nvPr>
        </p:nvSpPr>
        <p:spPr/>
        <p:txBody>
          <a:bodyPr/>
          <a:lstStyle>
            <a:lvl1pPr>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334C485C-FF4A-4B1A-91C1-404C8FA10E84}" type="slidenum">
              <a:rPr lang="de-DE" altLang="de-DE"/>
              <a:pPr>
                <a:defRPr/>
              </a:pPr>
              <a:t>‹Nr.›</a:t>
            </a:fld>
            <a:endParaRPr lang="de-DE" altLang="de-DE"/>
          </a:p>
        </p:txBody>
      </p:sp>
    </p:spTree>
    <p:extLst>
      <p:ext uri="{BB962C8B-B14F-4D97-AF65-F5344CB8AC3E}">
        <p14:creationId xmlns:p14="http://schemas.microsoft.com/office/powerpoint/2010/main" val="3454374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p:txBody>
          <a:bodyPr/>
          <a:lstStyle>
            <a:lvl1pPr>
              <a:defRPr/>
            </a:lvl1pPr>
          </a:lstStyle>
          <a:p>
            <a:pPr>
              <a:defRPr/>
            </a:pPr>
            <a:endParaRPr lang="de-DE"/>
          </a:p>
        </p:txBody>
      </p:sp>
      <p:sp>
        <p:nvSpPr>
          <p:cNvPr id="6" name="Rectangle 5"/>
          <p:cNvSpPr>
            <a:spLocks noGrp="1" noChangeArrowheads="1"/>
          </p:cNvSpPr>
          <p:nvPr>
            <p:ph type="ftr" sz="quarter" idx="11"/>
          </p:nvPr>
        </p:nvSpPr>
        <p:spPr/>
        <p:txBody>
          <a:bodyPr/>
          <a:lstStyle>
            <a:lvl1pPr>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94A56D3-DF15-4269-BED3-146A3F2A9FC3}" type="slidenum">
              <a:rPr lang="de-DE" altLang="de-DE"/>
              <a:pPr>
                <a:defRPr/>
              </a:pPr>
              <a:t>‹Nr.›</a:t>
            </a:fld>
            <a:endParaRPr lang="de-DE" altLang="de-DE"/>
          </a:p>
        </p:txBody>
      </p:sp>
    </p:spTree>
    <p:extLst>
      <p:ext uri="{BB962C8B-B14F-4D97-AF65-F5344CB8AC3E}">
        <p14:creationId xmlns:p14="http://schemas.microsoft.com/office/powerpoint/2010/main" val="35560263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p:txBody>
          <a:bodyPr/>
          <a:lstStyle>
            <a:lvl1pPr>
              <a:defRPr/>
            </a:lvl1pPr>
          </a:lstStyle>
          <a:p>
            <a:pPr>
              <a:defRPr/>
            </a:pPr>
            <a:endParaRPr lang="de-DE"/>
          </a:p>
        </p:txBody>
      </p:sp>
      <p:sp>
        <p:nvSpPr>
          <p:cNvPr id="8" name="Rectangle 5"/>
          <p:cNvSpPr>
            <a:spLocks noGrp="1" noChangeArrowheads="1"/>
          </p:cNvSpPr>
          <p:nvPr>
            <p:ph type="ftr" sz="quarter" idx="11"/>
          </p:nvPr>
        </p:nvSpPr>
        <p:spPr/>
        <p:txBody>
          <a:bodyPr/>
          <a:lstStyle>
            <a:lvl1pPr>
              <a:defRPr/>
            </a:lvl1pPr>
          </a:lstStyle>
          <a:p>
            <a:pPr>
              <a:defRPr/>
            </a:pPr>
            <a:endParaRPr lang="de-DE"/>
          </a:p>
        </p:txBody>
      </p:sp>
      <p:sp>
        <p:nvSpPr>
          <p:cNvPr id="9"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D50AA8CD-6DA3-42FE-89AA-B20F5284E01D}" type="slidenum">
              <a:rPr lang="de-DE" altLang="de-DE"/>
              <a:pPr>
                <a:defRPr/>
              </a:pPr>
              <a:t>‹Nr.›</a:t>
            </a:fld>
            <a:endParaRPr lang="de-DE" altLang="de-DE"/>
          </a:p>
        </p:txBody>
      </p:sp>
    </p:spTree>
    <p:extLst>
      <p:ext uri="{BB962C8B-B14F-4D97-AF65-F5344CB8AC3E}">
        <p14:creationId xmlns:p14="http://schemas.microsoft.com/office/powerpoint/2010/main" val="24944440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p:txBody>
          <a:bodyPr/>
          <a:lstStyle>
            <a:lvl1pPr>
              <a:defRPr/>
            </a:lvl1pPr>
          </a:lstStyle>
          <a:p>
            <a:pPr>
              <a:defRPr/>
            </a:pPr>
            <a:endParaRPr lang="de-DE"/>
          </a:p>
        </p:txBody>
      </p:sp>
      <p:sp>
        <p:nvSpPr>
          <p:cNvPr id="4" name="Rectangle 5"/>
          <p:cNvSpPr>
            <a:spLocks noGrp="1" noChangeArrowheads="1"/>
          </p:cNvSpPr>
          <p:nvPr>
            <p:ph type="ftr" sz="quarter" idx="11"/>
          </p:nvPr>
        </p:nvSpPr>
        <p:spPr/>
        <p:txBody>
          <a:bodyPr/>
          <a:lstStyle>
            <a:lvl1pPr>
              <a:defRPr/>
            </a:lvl1pPr>
          </a:lstStyle>
          <a:p>
            <a:pPr>
              <a:defRPr/>
            </a:pPr>
            <a:endParaRPr lang="de-DE"/>
          </a:p>
        </p:txBody>
      </p:sp>
      <p:sp>
        <p:nvSpPr>
          <p:cNvPr id="5"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FB76F0A-23FB-4184-9887-B6F0DDC3405E}" type="slidenum">
              <a:rPr lang="de-DE" altLang="de-DE"/>
              <a:pPr>
                <a:defRPr/>
              </a:pPr>
              <a:t>‹Nr.›</a:t>
            </a:fld>
            <a:endParaRPr lang="de-DE" altLang="de-DE"/>
          </a:p>
        </p:txBody>
      </p:sp>
    </p:spTree>
    <p:extLst>
      <p:ext uri="{BB962C8B-B14F-4D97-AF65-F5344CB8AC3E}">
        <p14:creationId xmlns:p14="http://schemas.microsoft.com/office/powerpoint/2010/main" val="18465420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de-DE"/>
          </a:p>
        </p:txBody>
      </p:sp>
      <p:sp>
        <p:nvSpPr>
          <p:cNvPr id="3" name="Rectangle 5"/>
          <p:cNvSpPr>
            <a:spLocks noGrp="1" noChangeArrowheads="1"/>
          </p:cNvSpPr>
          <p:nvPr>
            <p:ph type="ftr" sz="quarter" idx="11"/>
          </p:nvPr>
        </p:nvSpPr>
        <p:spPr/>
        <p:txBody>
          <a:bodyPr/>
          <a:lstStyle>
            <a:lvl1pPr>
              <a:defRPr/>
            </a:lvl1pPr>
          </a:lstStyle>
          <a:p>
            <a:pPr>
              <a:defRPr/>
            </a:pPr>
            <a:endParaRPr lang="de-DE"/>
          </a:p>
        </p:txBody>
      </p:sp>
      <p:sp>
        <p:nvSpPr>
          <p:cNvPr id="4"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FBD0EA2E-6E18-478D-9551-975B0C02D9A1}" type="slidenum">
              <a:rPr lang="de-DE" altLang="de-DE"/>
              <a:pPr>
                <a:defRPr/>
              </a:pPr>
              <a:t>‹Nr.›</a:t>
            </a:fld>
            <a:endParaRPr lang="de-DE" altLang="de-DE"/>
          </a:p>
        </p:txBody>
      </p:sp>
    </p:spTree>
    <p:extLst>
      <p:ext uri="{BB962C8B-B14F-4D97-AF65-F5344CB8AC3E}">
        <p14:creationId xmlns:p14="http://schemas.microsoft.com/office/powerpoint/2010/main" val="357178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75CEF2A-9682-4963-AEC8-766E8044ABB9}" type="datetimeFigureOut">
              <a:rPr lang="de-DE" smtClean="0"/>
              <a:t>30.01.2023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101689866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p:txBody>
          <a:bodyPr/>
          <a:lstStyle>
            <a:lvl1pPr>
              <a:defRPr/>
            </a:lvl1pPr>
          </a:lstStyle>
          <a:p>
            <a:pPr>
              <a:defRPr/>
            </a:pPr>
            <a:endParaRPr lang="de-DE"/>
          </a:p>
        </p:txBody>
      </p:sp>
      <p:sp>
        <p:nvSpPr>
          <p:cNvPr id="6" name="Rectangle 5"/>
          <p:cNvSpPr>
            <a:spLocks noGrp="1" noChangeArrowheads="1"/>
          </p:cNvSpPr>
          <p:nvPr>
            <p:ph type="ftr" sz="quarter" idx="11"/>
          </p:nvPr>
        </p:nvSpPr>
        <p:spPr/>
        <p:txBody>
          <a:bodyPr/>
          <a:lstStyle>
            <a:lvl1pPr>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3F1DFFAE-3AB2-414F-80E0-E3DE8BBCFA06}" type="slidenum">
              <a:rPr lang="de-DE" altLang="de-DE"/>
              <a:pPr>
                <a:defRPr/>
              </a:pPr>
              <a:t>‹Nr.›</a:t>
            </a:fld>
            <a:endParaRPr lang="de-DE" altLang="de-DE"/>
          </a:p>
        </p:txBody>
      </p:sp>
    </p:spTree>
    <p:extLst>
      <p:ext uri="{BB962C8B-B14F-4D97-AF65-F5344CB8AC3E}">
        <p14:creationId xmlns:p14="http://schemas.microsoft.com/office/powerpoint/2010/main" val="19978262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p:txBody>
          <a:bodyPr/>
          <a:lstStyle>
            <a:lvl1pPr>
              <a:defRPr/>
            </a:lvl1pPr>
          </a:lstStyle>
          <a:p>
            <a:pPr>
              <a:defRPr/>
            </a:pPr>
            <a:endParaRPr lang="de-DE"/>
          </a:p>
        </p:txBody>
      </p:sp>
      <p:sp>
        <p:nvSpPr>
          <p:cNvPr id="6" name="Rectangle 5"/>
          <p:cNvSpPr>
            <a:spLocks noGrp="1" noChangeArrowheads="1"/>
          </p:cNvSpPr>
          <p:nvPr>
            <p:ph type="ftr" sz="quarter" idx="11"/>
          </p:nvPr>
        </p:nvSpPr>
        <p:spPr/>
        <p:txBody>
          <a:bodyPr/>
          <a:lstStyle>
            <a:lvl1pPr>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EF452544-702A-485C-9184-D0C1F3D961AE}" type="slidenum">
              <a:rPr lang="de-DE" altLang="de-DE"/>
              <a:pPr>
                <a:defRPr/>
              </a:pPr>
              <a:t>‹Nr.›</a:t>
            </a:fld>
            <a:endParaRPr lang="de-DE" altLang="de-DE"/>
          </a:p>
        </p:txBody>
      </p:sp>
    </p:spTree>
    <p:extLst>
      <p:ext uri="{BB962C8B-B14F-4D97-AF65-F5344CB8AC3E}">
        <p14:creationId xmlns:p14="http://schemas.microsoft.com/office/powerpoint/2010/main" val="33432267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vl1pPr>
          </a:lstStyle>
          <a:p>
            <a:pPr>
              <a:defRPr/>
            </a:pPr>
            <a:endParaRPr lang="de-DE"/>
          </a:p>
        </p:txBody>
      </p:sp>
      <p:sp>
        <p:nvSpPr>
          <p:cNvPr id="5" name="Rectangle 5"/>
          <p:cNvSpPr>
            <a:spLocks noGrp="1" noChangeArrowheads="1"/>
          </p:cNvSpPr>
          <p:nvPr>
            <p:ph type="ftr" sz="quarter" idx="11"/>
          </p:nvPr>
        </p:nvSpPr>
        <p:spPr/>
        <p:txBody>
          <a:bodyPr/>
          <a:lstStyle>
            <a:lvl1pPr>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B2920B59-91D2-4B35-876A-C896B742B024}" type="slidenum">
              <a:rPr lang="de-DE" altLang="de-DE"/>
              <a:pPr>
                <a:defRPr/>
              </a:pPr>
              <a:t>‹Nr.›</a:t>
            </a:fld>
            <a:endParaRPr lang="de-DE" altLang="de-DE"/>
          </a:p>
        </p:txBody>
      </p:sp>
    </p:spTree>
    <p:extLst>
      <p:ext uri="{BB962C8B-B14F-4D97-AF65-F5344CB8AC3E}">
        <p14:creationId xmlns:p14="http://schemas.microsoft.com/office/powerpoint/2010/main" val="11398449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vl1pPr>
          </a:lstStyle>
          <a:p>
            <a:pPr>
              <a:defRPr/>
            </a:pPr>
            <a:endParaRPr lang="de-DE"/>
          </a:p>
        </p:txBody>
      </p:sp>
      <p:sp>
        <p:nvSpPr>
          <p:cNvPr id="5" name="Rectangle 5"/>
          <p:cNvSpPr>
            <a:spLocks noGrp="1" noChangeArrowheads="1"/>
          </p:cNvSpPr>
          <p:nvPr>
            <p:ph type="ftr" sz="quarter" idx="11"/>
          </p:nvPr>
        </p:nvSpPr>
        <p:spPr/>
        <p:txBody>
          <a:bodyPr/>
          <a:lstStyle>
            <a:lvl1pPr>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Times New Roman" panose="02020603050405020304" pitchFamily="18" charset="0"/>
              </a:defRPr>
            </a:lvl1pPr>
          </a:lstStyle>
          <a:p>
            <a:pPr>
              <a:defRPr/>
            </a:pPr>
            <a:fld id="{682BC2C0-7775-4CB9-9420-EC5DF27E9137}" type="slidenum">
              <a:rPr lang="de-DE" altLang="de-DE"/>
              <a:pPr>
                <a:defRPr/>
              </a:pPr>
              <a:t>‹Nr.›</a:t>
            </a:fld>
            <a:endParaRPr lang="de-DE" altLang="de-DE"/>
          </a:p>
        </p:txBody>
      </p:sp>
    </p:spTree>
    <p:extLst>
      <p:ext uri="{BB962C8B-B14F-4D97-AF65-F5344CB8AC3E}">
        <p14:creationId xmlns:p14="http://schemas.microsoft.com/office/powerpoint/2010/main" val="1741109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lipArtAndTx">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1016000" y="762000"/>
            <a:ext cx="10566400" cy="795338"/>
          </a:xfrm>
        </p:spPr>
        <p:txBody>
          <a:bodyPr/>
          <a:lstStyle/>
          <a:p>
            <a:r>
              <a:rPr lang="de-DE"/>
              <a:t>Titelmasterformat durch Klicken bearbeiten</a:t>
            </a:r>
          </a:p>
        </p:txBody>
      </p:sp>
      <p:sp>
        <p:nvSpPr>
          <p:cNvPr id="3" name="ClipArt-Platzhalter 2"/>
          <p:cNvSpPr>
            <a:spLocks noGrp="1"/>
          </p:cNvSpPr>
          <p:nvPr>
            <p:ph type="clipArt" sz="half" idx="1"/>
          </p:nvPr>
        </p:nvSpPr>
        <p:spPr>
          <a:xfrm>
            <a:off x="1117601" y="1557339"/>
            <a:ext cx="5027084" cy="4529137"/>
          </a:xfrm>
        </p:spPr>
        <p:txBody>
          <a:bodyPr/>
          <a:lstStyle/>
          <a:p>
            <a:pPr lvl="0"/>
            <a:endParaRPr lang="de-DE" noProof="0"/>
          </a:p>
        </p:txBody>
      </p:sp>
      <p:sp>
        <p:nvSpPr>
          <p:cNvPr id="4" name="Textplatzhalter 3"/>
          <p:cNvSpPr>
            <a:spLocks noGrp="1"/>
          </p:cNvSpPr>
          <p:nvPr>
            <p:ph type="body" sz="half" idx="2"/>
          </p:nvPr>
        </p:nvSpPr>
        <p:spPr>
          <a:xfrm>
            <a:off x="6347884" y="1557339"/>
            <a:ext cx="5027083" cy="452913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3251201" y="6248401"/>
            <a:ext cx="2840567" cy="474663"/>
          </a:xfrm>
        </p:spPr>
        <p:txBody>
          <a:bodyPr/>
          <a:lstStyle>
            <a:lvl1pPr>
              <a:defRPr/>
            </a:lvl1pPr>
          </a:lstStyle>
          <a:p>
            <a:pPr>
              <a:defRPr/>
            </a:pPr>
            <a:endParaRPr lang="de-DE" altLang="de-DE"/>
          </a:p>
        </p:txBody>
      </p:sp>
      <p:sp>
        <p:nvSpPr>
          <p:cNvPr id="6" name="Fußzeilenplatzhalter 5"/>
          <p:cNvSpPr>
            <a:spLocks noGrp="1"/>
          </p:cNvSpPr>
          <p:nvPr>
            <p:ph type="ftr" sz="quarter" idx="11"/>
          </p:nvPr>
        </p:nvSpPr>
        <p:spPr>
          <a:xfrm>
            <a:off x="7721600" y="6248401"/>
            <a:ext cx="3862917" cy="474663"/>
          </a:xfrm>
        </p:spPr>
        <p:txBody>
          <a:bodyPr/>
          <a:lstStyle>
            <a:lvl1pPr>
              <a:defRPr/>
            </a:lvl1pPr>
          </a:lstStyle>
          <a:p>
            <a:pPr>
              <a:defRPr/>
            </a:pPr>
            <a:endParaRPr lang="de-DE" altLang="de-DE"/>
          </a:p>
        </p:txBody>
      </p:sp>
      <p:sp>
        <p:nvSpPr>
          <p:cNvPr id="7" name="Foliennummernplatzhalter 6"/>
          <p:cNvSpPr>
            <a:spLocks noGrp="1"/>
          </p:cNvSpPr>
          <p:nvPr>
            <p:ph type="sldNum" sz="quarter" idx="12"/>
          </p:nvPr>
        </p:nvSpPr>
        <p:spPr>
          <a:xfrm>
            <a:off x="112184" y="6242050"/>
            <a:ext cx="783167" cy="488950"/>
          </a:xfrm>
        </p:spPr>
        <p:txBody>
          <a:bodyPr/>
          <a:lstStyle>
            <a:lvl1pPr>
              <a:defRPr>
                <a:latin typeface="Times New Roman" panose="02020603050405020304" pitchFamily="18" charset="0"/>
              </a:defRPr>
            </a:lvl1pPr>
          </a:lstStyle>
          <a:p>
            <a:pPr>
              <a:defRPr/>
            </a:pPr>
            <a:fld id="{A08B27F7-9BF0-427E-857F-EF3448A623E7}" type="slidenum">
              <a:rPr lang="de-DE" altLang="de-DE"/>
              <a:pPr>
                <a:defRPr/>
              </a:pPr>
              <a:t>‹Nr.›</a:t>
            </a:fld>
            <a:endParaRPr lang="de-DE" altLang="de-DE"/>
          </a:p>
        </p:txBody>
      </p:sp>
    </p:spTree>
    <p:extLst>
      <p:ext uri="{BB962C8B-B14F-4D97-AF65-F5344CB8AC3E}">
        <p14:creationId xmlns:p14="http://schemas.microsoft.com/office/powerpoint/2010/main" val="14188378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457201"/>
            <a:ext cx="10972800" cy="739775"/>
          </a:xfrm>
        </p:spPr>
        <p:txBody>
          <a:bodyPr/>
          <a:lstStyle/>
          <a:p>
            <a:r>
              <a:rPr lang="de-DE"/>
              <a:t>Titelmasterformat durch Klicken bearbeiten</a:t>
            </a:r>
          </a:p>
        </p:txBody>
      </p:sp>
      <p:sp>
        <p:nvSpPr>
          <p:cNvPr id="3" name="Textplatzhalter 2"/>
          <p:cNvSpPr>
            <a:spLocks noGrp="1"/>
          </p:cNvSpPr>
          <p:nvPr>
            <p:ph type="body" sz="half" idx="1"/>
          </p:nvPr>
        </p:nvSpPr>
        <p:spPr>
          <a:xfrm>
            <a:off x="609600" y="1484313"/>
            <a:ext cx="5384800" cy="48244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484313"/>
            <a:ext cx="5384800" cy="482441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58120481"/>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a:extLst>
              <a:ext uri="{FF2B5EF4-FFF2-40B4-BE49-F238E27FC236}">
                <a16:creationId xmlns:a16="http://schemas.microsoft.com/office/drawing/2014/main" id="{E08DA5C4-5F9E-4DFF-8F60-FDD0602DF09E}"/>
              </a:ext>
            </a:extLst>
          </p:cNvPr>
          <p:cNvSpPr>
            <a:spLocks noGrp="1"/>
          </p:cNvSpPr>
          <p:nvPr>
            <p:ph type="dt" sz="half" idx="10"/>
          </p:nvPr>
        </p:nvSpPr>
        <p:spPr/>
        <p:txBody>
          <a:bodyPr/>
          <a:lstStyle>
            <a:lvl1pPr>
              <a:defRPr/>
            </a:lvl1pPr>
          </a:lstStyle>
          <a:p>
            <a:pPr>
              <a:defRPr/>
            </a:pPr>
            <a:fld id="{05485112-E704-42D1-A245-2B8DECEE7402}" type="datetimeFigureOut">
              <a:rPr lang="en-US"/>
              <a:pPr>
                <a:defRPr/>
              </a:pPr>
              <a:t>1/30/2023</a:t>
            </a:fld>
            <a:endParaRPr lang="en-US"/>
          </a:p>
        </p:txBody>
      </p:sp>
      <p:sp>
        <p:nvSpPr>
          <p:cNvPr id="5" name="Footer Placeholder 4">
            <a:extLst>
              <a:ext uri="{FF2B5EF4-FFF2-40B4-BE49-F238E27FC236}">
                <a16:creationId xmlns:a16="http://schemas.microsoft.com/office/drawing/2014/main" id="{4D4B80FE-9255-49A3-B274-4757CB6D353B}"/>
              </a:ext>
            </a:extLst>
          </p:cNvPr>
          <p:cNvSpPr>
            <a:spLocks noGrp="1"/>
          </p:cNvSpPr>
          <p:nvPr>
            <p:ph type="ftr" sz="quarter" idx="11"/>
          </p:nvPr>
        </p:nvSpPr>
        <p:spPr/>
        <p:txBody>
          <a:bodyPr/>
          <a:lstStyle>
            <a:lvl1pPr>
              <a:defRPr/>
            </a:lvl1pPr>
          </a:lstStyle>
          <a:p>
            <a:pPr>
              <a:defRPr/>
            </a:pPr>
            <a:r>
              <a:rPr lang="de-DE" altLang="en-US"/>
              <a:t>Dr. med. Dipl. Psych. Claus Derra   Rehazentrum Bad Mergentheim</a:t>
            </a:r>
          </a:p>
          <a:p>
            <a:pPr>
              <a:defRPr/>
            </a:pPr>
            <a:endParaRPr lang="de-DE" altLang="en-US"/>
          </a:p>
        </p:txBody>
      </p:sp>
      <p:sp>
        <p:nvSpPr>
          <p:cNvPr id="6" name="Slide Number Placeholder 5">
            <a:extLst>
              <a:ext uri="{FF2B5EF4-FFF2-40B4-BE49-F238E27FC236}">
                <a16:creationId xmlns:a16="http://schemas.microsoft.com/office/drawing/2014/main" id="{7E5BBB94-E175-4C59-8DF5-60D62E87CF9C}"/>
              </a:ext>
            </a:extLst>
          </p:cNvPr>
          <p:cNvSpPr>
            <a:spLocks noGrp="1"/>
          </p:cNvSpPr>
          <p:nvPr>
            <p:ph type="sldNum" sz="quarter" idx="12"/>
          </p:nvPr>
        </p:nvSpPr>
        <p:spPr/>
        <p:txBody>
          <a:bodyPr/>
          <a:lstStyle>
            <a:lvl1pPr>
              <a:defRPr/>
            </a:lvl1pPr>
          </a:lstStyle>
          <a:p>
            <a:pPr>
              <a:defRPr/>
            </a:pPr>
            <a:fld id="{48FD9C1C-E0FC-4BA6-B6BE-779049B48D51}" type="slidenum">
              <a:rPr lang="en-US" altLang="de-DE"/>
              <a:pPr>
                <a:defRPr/>
              </a:pPr>
              <a:t>‹Nr.›</a:t>
            </a:fld>
            <a:endParaRPr lang="en-US" altLang="de-DE"/>
          </a:p>
        </p:txBody>
      </p:sp>
    </p:spTree>
    <p:extLst>
      <p:ext uri="{BB962C8B-B14F-4D97-AF65-F5344CB8AC3E}">
        <p14:creationId xmlns:p14="http://schemas.microsoft.com/office/powerpoint/2010/main" val="4284594282"/>
      </p:ext>
    </p:extLst>
  </p:cSld>
  <p:clrMapOvr>
    <a:masterClrMapping/>
  </p:clrMapOvr>
  <p:transition spd="slow">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a:extLst>
              <a:ext uri="{FF2B5EF4-FFF2-40B4-BE49-F238E27FC236}">
                <a16:creationId xmlns:a16="http://schemas.microsoft.com/office/drawing/2014/main" id="{B493C619-CCBC-4E22-BEBE-4749B8404AC5}"/>
              </a:ext>
            </a:extLst>
          </p:cNvPr>
          <p:cNvSpPr>
            <a:spLocks noGrp="1"/>
          </p:cNvSpPr>
          <p:nvPr>
            <p:ph type="dt" sz="half" idx="10"/>
          </p:nvPr>
        </p:nvSpPr>
        <p:spPr/>
        <p:txBody>
          <a:bodyPr/>
          <a:lstStyle>
            <a:lvl1pPr>
              <a:defRPr/>
            </a:lvl1pPr>
          </a:lstStyle>
          <a:p>
            <a:pPr>
              <a:defRPr/>
            </a:pPr>
            <a:endParaRPr lang="de-DE" altLang="en-US"/>
          </a:p>
        </p:txBody>
      </p:sp>
      <p:sp>
        <p:nvSpPr>
          <p:cNvPr id="5" name="Footer Placeholder 4">
            <a:extLst>
              <a:ext uri="{FF2B5EF4-FFF2-40B4-BE49-F238E27FC236}">
                <a16:creationId xmlns:a16="http://schemas.microsoft.com/office/drawing/2014/main" id="{9B46C067-0032-4600-AE83-4987451D7C66}"/>
              </a:ext>
            </a:extLst>
          </p:cNvPr>
          <p:cNvSpPr>
            <a:spLocks noGrp="1"/>
          </p:cNvSpPr>
          <p:nvPr>
            <p:ph type="ftr" sz="quarter" idx="11"/>
          </p:nvPr>
        </p:nvSpPr>
        <p:spPr/>
        <p:txBody>
          <a:bodyPr/>
          <a:lstStyle>
            <a:lvl1pPr>
              <a:defRPr/>
            </a:lvl1pPr>
          </a:lstStyle>
          <a:p>
            <a:pPr>
              <a:defRPr/>
            </a:pPr>
            <a:r>
              <a:rPr lang="de-DE" altLang="en-US"/>
              <a:t>Dr. med. Dipl. Psych. Claus Derra  </a:t>
            </a:r>
          </a:p>
          <a:p>
            <a:pPr>
              <a:defRPr/>
            </a:pPr>
            <a:r>
              <a:rPr lang="de-DE" altLang="en-US"/>
              <a:t>Rehazentrum Bad Mergentheim</a:t>
            </a:r>
          </a:p>
        </p:txBody>
      </p:sp>
      <p:sp>
        <p:nvSpPr>
          <p:cNvPr id="6" name="Slide Number Placeholder 5">
            <a:extLst>
              <a:ext uri="{FF2B5EF4-FFF2-40B4-BE49-F238E27FC236}">
                <a16:creationId xmlns:a16="http://schemas.microsoft.com/office/drawing/2014/main" id="{CDE7433A-C566-48CA-B10B-3276DDE8DDD8}"/>
              </a:ext>
            </a:extLst>
          </p:cNvPr>
          <p:cNvSpPr>
            <a:spLocks noGrp="1"/>
          </p:cNvSpPr>
          <p:nvPr>
            <p:ph type="sldNum" sz="quarter" idx="12"/>
          </p:nvPr>
        </p:nvSpPr>
        <p:spPr/>
        <p:txBody>
          <a:bodyPr/>
          <a:lstStyle>
            <a:lvl1pPr>
              <a:defRPr/>
            </a:lvl1pPr>
          </a:lstStyle>
          <a:p>
            <a:pPr>
              <a:defRPr/>
            </a:pPr>
            <a:fld id="{9481907E-E6FD-40E0-8AD6-029294578101}" type="slidenum">
              <a:rPr lang="de-DE" altLang="en-US"/>
              <a:pPr>
                <a:defRPr/>
              </a:pPr>
              <a:t>‹Nr.›</a:t>
            </a:fld>
            <a:endParaRPr lang="de-DE" altLang="en-US"/>
          </a:p>
        </p:txBody>
      </p:sp>
    </p:spTree>
    <p:extLst>
      <p:ext uri="{BB962C8B-B14F-4D97-AF65-F5344CB8AC3E}">
        <p14:creationId xmlns:p14="http://schemas.microsoft.com/office/powerpoint/2010/main" val="3813038394"/>
      </p:ext>
    </p:extLst>
  </p:cSld>
  <p:clrMapOvr>
    <a:masterClrMapping/>
  </p:clrMapOvr>
  <p:transition spd="slow">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e Placeholder 3">
            <a:extLst>
              <a:ext uri="{FF2B5EF4-FFF2-40B4-BE49-F238E27FC236}">
                <a16:creationId xmlns:a16="http://schemas.microsoft.com/office/drawing/2014/main" id="{1B7D9FD6-6A7D-4574-A5F3-8B757983D710}"/>
              </a:ext>
            </a:extLst>
          </p:cNvPr>
          <p:cNvSpPr>
            <a:spLocks noGrp="1"/>
          </p:cNvSpPr>
          <p:nvPr>
            <p:ph type="dt" sz="half" idx="10"/>
          </p:nvPr>
        </p:nvSpPr>
        <p:spPr/>
        <p:txBody>
          <a:bodyPr/>
          <a:lstStyle>
            <a:lvl1pPr>
              <a:defRPr/>
            </a:lvl1pPr>
          </a:lstStyle>
          <a:p>
            <a:pPr>
              <a:defRPr/>
            </a:pPr>
            <a:endParaRPr lang="de-DE" altLang="en-US"/>
          </a:p>
        </p:txBody>
      </p:sp>
      <p:sp>
        <p:nvSpPr>
          <p:cNvPr id="5" name="Footer Placeholder 4">
            <a:extLst>
              <a:ext uri="{FF2B5EF4-FFF2-40B4-BE49-F238E27FC236}">
                <a16:creationId xmlns:a16="http://schemas.microsoft.com/office/drawing/2014/main" id="{33BD2D9D-D80F-4950-B00C-4440AF49989F}"/>
              </a:ext>
            </a:extLst>
          </p:cNvPr>
          <p:cNvSpPr>
            <a:spLocks noGrp="1"/>
          </p:cNvSpPr>
          <p:nvPr>
            <p:ph type="ftr" sz="quarter" idx="11"/>
          </p:nvPr>
        </p:nvSpPr>
        <p:spPr/>
        <p:txBody>
          <a:bodyPr/>
          <a:lstStyle>
            <a:lvl1pPr>
              <a:defRPr/>
            </a:lvl1pPr>
          </a:lstStyle>
          <a:p>
            <a:pPr>
              <a:defRPr/>
            </a:pPr>
            <a:r>
              <a:rPr lang="de-DE" altLang="en-US"/>
              <a:t>Dr. med. Dipl. Psych. Claus Derra  </a:t>
            </a:r>
          </a:p>
          <a:p>
            <a:pPr>
              <a:defRPr/>
            </a:pPr>
            <a:r>
              <a:rPr lang="de-DE" altLang="en-US"/>
              <a:t>Rehazentrum Bad Mergentheim</a:t>
            </a:r>
          </a:p>
        </p:txBody>
      </p:sp>
      <p:sp>
        <p:nvSpPr>
          <p:cNvPr id="6" name="Slide Number Placeholder 5">
            <a:extLst>
              <a:ext uri="{FF2B5EF4-FFF2-40B4-BE49-F238E27FC236}">
                <a16:creationId xmlns:a16="http://schemas.microsoft.com/office/drawing/2014/main" id="{3C74311D-9261-43BA-BB3A-745036304DC3}"/>
              </a:ext>
            </a:extLst>
          </p:cNvPr>
          <p:cNvSpPr>
            <a:spLocks noGrp="1"/>
          </p:cNvSpPr>
          <p:nvPr>
            <p:ph type="sldNum" sz="quarter" idx="12"/>
          </p:nvPr>
        </p:nvSpPr>
        <p:spPr/>
        <p:txBody>
          <a:bodyPr/>
          <a:lstStyle>
            <a:lvl1pPr>
              <a:defRPr/>
            </a:lvl1pPr>
          </a:lstStyle>
          <a:p>
            <a:pPr>
              <a:defRPr/>
            </a:pPr>
            <a:fld id="{063FAF2C-A501-4996-ACD5-C5CB42459858}" type="slidenum">
              <a:rPr lang="de-DE" altLang="en-US"/>
              <a:pPr>
                <a:defRPr/>
              </a:pPr>
              <a:t>‹Nr.›</a:t>
            </a:fld>
            <a:endParaRPr lang="de-DE" altLang="en-US"/>
          </a:p>
        </p:txBody>
      </p:sp>
    </p:spTree>
    <p:extLst>
      <p:ext uri="{BB962C8B-B14F-4D97-AF65-F5344CB8AC3E}">
        <p14:creationId xmlns:p14="http://schemas.microsoft.com/office/powerpoint/2010/main" val="536008608"/>
      </p:ext>
    </p:extLst>
  </p:cSld>
  <p:clrMapOvr>
    <a:masterClrMapping/>
  </p:clrMapOvr>
  <p:transition spd="slow">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a:extLst>
              <a:ext uri="{FF2B5EF4-FFF2-40B4-BE49-F238E27FC236}">
                <a16:creationId xmlns:a16="http://schemas.microsoft.com/office/drawing/2014/main" id="{F39712BF-DDF3-4BD1-B9E1-BD4F090E8910}"/>
              </a:ext>
            </a:extLst>
          </p:cNvPr>
          <p:cNvSpPr>
            <a:spLocks noGrp="1"/>
          </p:cNvSpPr>
          <p:nvPr>
            <p:ph type="dt" sz="half" idx="10"/>
          </p:nvPr>
        </p:nvSpPr>
        <p:spPr/>
        <p:txBody>
          <a:bodyPr/>
          <a:lstStyle>
            <a:lvl1pPr>
              <a:defRPr/>
            </a:lvl1pPr>
          </a:lstStyle>
          <a:p>
            <a:pPr>
              <a:defRPr/>
            </a:pPr>
            <a:endParaRPr lang="de-DE" altLang="en-US"/>
          </a:p>
        </p:txBody>
      </p:sp>
      <p:sp>
        <p:nvSpPr>
          <p:cNvPr id="6" name="Footer Placeholder 5">
            <a:extLst>
              <a:ext uri="{FF2B5EF4-FFF2-40B4-BE49-F238E27FC236}">
                <a16:creationId xmlns:a16="http://schemas.microsoft.com/office/drawing/2014/main" id="{7C5A3765-D169-42F8-A1F5-AA99B2C5F54F}"/>
              </a:ext>
            </a:extLst>
          </p:cNvPr>
          <p:cNvSpPr>
            <a:spLocks noGrp="1"/>
          </p:cNvSpPr>
          <p:nvPr>
            <p:ph type="ftr" sz="quarter" idx="11"/>
          </p:nvPr>
        </p:nvSpPr>
        <p:spPr/>
        <p:txBody>
          <a:bodyPr/>
          <a:lstStyle>
            <a:lvl1pPr>
              <a:defRPr/>
            </a:lvl1pPr>
          </a:lstStyle>
          <a:p>
            <a:pPr>
              <a:defRPr/>
            </a:pPr>
            <a:r>
              <a:rPr lang="de-DE" altLang="en-US"/>
              <a:t>Dr. med. Dipl. Psych. Claus Derra  </a:t>
            </a:r>
          </a:p>
          <a:p>
            <a:pPr>
              <a:defRPr/>
            </a:pPr>
            <a:r>
              <a:rPr lang="de-DE" altLang="en-US"/>
              <a:t>Rehazentrum Bad Mergentheim</a:t>
            </a:r>
          </a:p>
        </p:txBody>
      </p:sp>
      <p:sp>
        <p:nvSpPr>
          <p:cNvPr id="7" name="Slide Number Placeholder 6">
            <a:extLst>
              <a:ext uri="{FF2B5EF4-FFF2-40B4-BE49-F238E27FC236}">
                <a16:creationId xmlns:a16="http://schemas.microsoft.com/office/drawing/2014/main" id="{EB77AA8C-D8FC-4627-A0EF-35E2F05142EE}"/>
              </a:ext>
            </a:extLst>
          </p:cNvPr>
          <p:cNvSpPr>
            <a:spLocks noGrp="1"/>
          </p:cNvSpPr>
          <p:nvPr>
            <p:ph type="sldNum" sz="quarter" idx="12"/>
          </p:nvPr>
        </p:nvSpPr>
        <p:spPr/>
        <p:txBody>
          <a:bodyPr/>
          <a:lstStyle>
            <a:lvl1pPr>
              <a:defRPr/>
            </a:lvl1pPr>
          </a:lstStyle>
          <a:p>
            <a:pPr>
              <a:defRPr/>
            </a:pPr>
            <a:fld id="{65D24AFB-0A73-4F75-820A-F11492FF1D7B}" type="slidenum">
              <a:rPr lang="de-DE" altLang="en-US"/>
              <a:pPr>
                <a:defRPr/>
              </a:pPr>
              <a:t>‹Nr.›</a:t>
            </a:fld>
            <a:endParaRPr lang="de-DE" altLang="en-US"/>
          </a:p>
        </p:txBody>
      </p:sp>
    </p:spTree>
    <p:extLst>
      <p:ext uri="{BB962C8B-B14F-4D97-AF65-F5344CB8AC3E}">
        <p14:creationId xmlns:p14="http://schemas.microsoft.com/office/powerpoint/2010/main" val="3867234541"/>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575CEF2A-9682-4963-AEC8-766E8044ABB9}" type="datetimeFigureOut">
              <a:rPr lang="de-DE" smtClean="0"/>
              <a:t>30.01.2023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35497481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839789"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6172201"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a:extLst>
              <a:ext uri="{FF2B5EF4-FFF2-40B4-BE49-F238E27FC236}">
                <a16:creationId xmlns:a16="http://schemas.microsoft.com/office/drawing/2014/main" id="{D2E6055D-E92F-4408-BA6B-B1F290FB6769}"/>
              </a:ext>
            </a:extLst>
          </p:cNvPr>
          <p:cNvSpPr>
            <a:spLocks noGrp="1"/>
          </p:cNvSpPr>
          <p:nvPr>
            <p:ph type="dt" sz="half" idx="10"/>
          </p:nvPr>
        </p:nvSpPr>
        <p:spPr/>
        <p:txBody>
          <a:bodyPr/>
          <a:lstStyle>
            <a:lvl1pPr>
              <a:defRPr/>
            </a:lvl1pPr>
          </a:lstStyle>
          <a:p>
            <a:pPr>
              <a:defRPr/>
            </a:pPr>
            <a:endParaRPr lang="de-DE" altLang="en-US"/>
          </a:p>
        </p:txBody>
      </p:sp>
      <p:sp>
        <p:nvSpPr>
          <p:cNvPr id="8" name="Footer Placeholder 7">
            <a:extLst>
              <a:ext uri="{FF2B5EF4-FFF2-40B4-BE49-F238E27FC236}">
                <a16:creationId xmlns:a16="http://schemas.microsoft.com/office/drawing/2014/main" id="{5EAE7557-98F3-4A4F-A71A-F1E4725D1BEA}"/>
              </a:ext>
            </a:extLst>
          </p:cNvPr>
          <p:cNvSpPr>
            <a:spLocks noGrp="1"/>
          </p:cNvSpPr>
          <p:nvPr>
            <p:ph type="ftr" sz="quarter" idx="11"/>
          </p:nvPr>
        </p:nvSpPr>
        <p:spPr/>
        <p:txBody>
          <a:bodyPr/>
          <a:lstStyle>
            <a:lvl1pPr>
              <a:defRPr/>
            </a:lvl1pPr>
          </a:lstStyle>
          <a:p>
            <a:pPr>
              <a:defRPr/>
            </a:pPr>
            <a:r>
              <a:rPr lang="de-DE" altLang="en-US"/>
              <a:t>Dr. med. Dipl. Psych. Claus Derra  </a:t>
            </a:r>
          </a:p>
          <a:p>
            <a:pPr>
              <a:defRPr/>
            </a:pPr>
            <a:r>
              <a:rPr lang="de-DE" altLang="en-US"/>
              <a:t>Rehazentrum Bad Mergentheim</a:t>
            </a:r>
          </a:p>
        </p:txBody>
      </p:sp>
      <p:sp>
        <p:nvSpPr>
          <p:cNvPr id="9" name="Slide Number Placeholder 8">
            <a:extLst>
              <a:ext uri="{FF2B5EF4-FFF2-40B4-BE49-F238E27FC236}">
                <a16:creationId xmlns:a16="http://schemas.microsoft.com/office/drawing/2014/main" id="{357A7728-5627-4A11-8CA8-FA972793AF30}"/>
              </a:ext>
            </a:extLst>
          </p:cNvPr>
          <p:cNvSpPr>
            <a:spLocks noGrp="1"/>
          </p:cNvSpPr>
          <p:nvPr>
            <p:ph type="sldNum" sz="quarter" idx="12"/>
          </p:nvPr>
        </p:nvSpPr>
        <p:spPr/>
        <p:txBody>
          <a:bodyPr/>
          <a:lstStyle>
            <a:lvl1pPr>
              <a:defRPr/>
            </a:lvl1pPr>
          </a:lstStyle>
          <a:p>
            <a:pPr>
              <a:defRPr/>
            </a:pPr>
            <a:fld id="{1A103B47-CEDC-44AD-991F-EB36C1F95CFB}" type="slidenum">
              <a:rPr lang="de-DE" altLang="en-US"/>
              <a:pPr>
                <a:defRPr/>
              </a:pPr>
              <a:t>‹Nr.›</a:t>
            </a:fld>
            <a:endParaRPr lang="de-DE" altLang="en-US"/>
          </a:p>
        </p:txBody>
      </p:sp>
    </p:spTree>
    <p:extLst>
      <p:ext uri="{BB962C8B-B14F-4D97-AF65-F5344CB8AC3E}">
        <p14:creationId xmlns:p14="http://schemas.microsoft.com/office/powerpoint/2010/main" val="2629024528"/>
      </p:ext>
    </p:extLst>
  </p:cSld>
  <p:clrMapOvr>
    <a:masterClrMapping/>
  </p:clrMapOvr>
  <p:transition spd="slow">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a:extLst>
              <a:ext uri="{FF2B5EF4-FFF2-40B4-BE49-F238E27FC236}">
                <a16:creationId xmlns:a16="http://schemas.microsoft.com/office/drawing/2014/main" id="{8A51D794-61D9-4401-9D68-27A74AD7804F}"/>
              </a:ext>
            </a:extLst>
          </p:cNvPr>
          <p:cNvSpPr>
            <a:spLocks noGrp="1"/>
          </p:cNvSpPr>
          <p:nvPr>
            <p:ph type="dt" sz="half" idx="10"/>
          </p:nvPr>
        </p:nvSpPr>
        <p:spPr/>
        <p:txBody>
          <a:bodyPr/>
          <a:lstStyle>
            <a:lvl1pPr>
              <a:defRPr/>
            </a:lvl1pPr>
          </a:lstStyle>
          <a:p>
            <a:pPr>
              <a:defRPr/>
            </a:pPr>
            <a:endParaRPr lang="de-DE" altLang="en-US"/>
          </a:p>
        </p:txBody>
      </p:sp>
      <p:sp>
        <p:nvSpPr>
          <p:cNvPr id="4" name="Footer Placeholder 3">
            <a:extLst>
              <a:ext uri="{FF2B5EF4-FFF2-40B4-BE49-F238E27FC236}">
                <a16:creationId xmlns:a16="http://schemas.microsoft.com/office/drawing/2014/main" id="{F59E5F1E-8F96-41DB-B8B4-925AEA67B975}"/>
              </a:ext>
            </a:extLst>
          </p:cNvPr>
          <p:cNvSpPr>
            <a:spLocks noGrp="1"/>
          </p:cNvSpPr>
          <p:nvPr>
            <p:ph type="ftr" sz="quarter" idx="11"/>
          </p:nvPr>
        </p:nvSpPr>
        <p:spPr/>
        <p:txBody>
          <a:bodyPr/>
          <a:lstStyle>
            <a:lvl1pPr>
              <a:defRPr/>
            </a:lvl1pPr>
          </a:lstStyle>
          <a:p>
            <a:pPr>
              <a:defRPr/>
            </a:pPr>
            <a:r>
              <a:rPr lang="de-DE" altLang="en-US"/>
              <a:t>Dr. med. Dipl. Psych. Claus Derra  </a:t>
            </a:r>
          </a:p>
          <a:p>
            <a:pPr>
              <a:defRPr/>
            </a:pPr>
            <a:r>
              <a:rPr lang="de-DE" altLang="en-US"/>
              <a:t>Rehazentrum Bad Mergentheim</a:t>
            </a:r>
          </a:p>
        </p:txBody>
      </p:sp>
      <p:sp>
        <p:nvSpPr>
          <p:cNvPr id="5" name="Slide Number Placeholder 4">
            <a:extLst>
              <a:ext uri="{FF2B5EF4-FFF2-40B4-BE49-F238E27FC236}">
                <a16:creationId xmlns:a16="http://schemas.microsoft.com/office/drawing/2014/main" id="{90927D42-E79A-403A-8DA2-9B24A599AA9C}"/>
              </a:ext>
            </a:extLst>
          </p:cNvPr>
          <p:cNvSpPr>
            <a:spLocks noGrp="1"/>
          </p:cNvSpPr>
          <p:nvPr>
            <p:ph type="sldNum" sz="quarter" idx="12"/>
          </p:nvPr>
        </p:nvSpPr>
        <p:spPr/>
        <p:txBody>
          <a:bodyPr/>
          <a:lstStyle>
            <a:lvl1pPr>
              <a:defRPr/>
            </a:lvl1pPr>
          </a:lstStyle>
          <a:p>
            <a:pPr>
              <a:defRPr/>
            </a:pPr>
            <a:fld id="{D9B69128-ACD9-4E6F-B4E0-C4D7C7F7549D}" type="slidenum">
              <a:rPr lang="de-DE" altLang="en-US"/>
              <a:pPr>
                <a:defRPr/>
              </a:pPr>
              <a:t>‹Nr.›</a:t>
            </a:fld>
            <a:endParaRPr lang="de-DE" altLang="en-US"/>
          </a:p>
        </p:txBody>
      </p:sp>
    </p:spTree>
    <p:extLst>
      <p:ext uri="{BB962C8B-B14F-4D97-AF65-F5344CB8AC3E}">
        <p14:creationId xmlns:p14="http://schemas.microsoft.com/office/powerpoint/2010/main" val="922995398"/>
      </p:ext>
    </p:extLst>
  </p:cSld>
  <p:clrMapOvr>
    <a:masterClrMapping/>
  </p:clrMapOvr>
  <p:transition spd="slow">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8CAADE-007B-40D0-9769-5FDBF1D2F99C}"/>
              </a:ext>
            </a:extLst>
          </p:cNvPr>
          <p:cNvSpPr>
            <a:spLocks noGrp="1"/>
          </p:cNvSpPr>
          <p:nvPr>
            <p:ph type="dt" sz="half" idx="10"/>
          </p:nvPr>
        </p:nvSpPr>
        <p:spPr/>
        <p:txBody>
          <a:bodyPr/>
          <a:lstStyle>
            <a:lvl1pPr>
              <a:defRPr/>
            </a:lvl1pPr>
          </a:lstStyle>
          <a:p>
            <a:pPr>
              <a:defRPr/>
            </a:pPr>
            <a:endParaRPr lang="de-DE" altLang="en-US"/>
          </a:p>
        </p:txBody>
      </p:sp>
      <p:sp>
        <p:nvSpPr>
          <p:cNvPr id="3" name="Footer Placeholder 2">
            <a:extLst>
              <a:ext uri="{FF2B5EF4-FFF2-40B4-BE49-F238E27FC236}">
                <a16:creationId xmlns:a16="http://schemas.microsoft.com/office/drawing/2014/main" id="{8EACD3DA-6DF3-4EB3-BCB4-A541C3FAB496}"/>
              </a:ext>
            </a:extLst>
          </p:cNvPr>
          <p:cNvSpPr>
            <a:spLocks noGrp="1"/>
          </p:cNvSpPr>
          <p:nvPr>
            <p:ph type="ftr" sz="quarter" idx="11"/>
          </p:nvPr>
        </p:nvSpPr>
        <p:spPr/>
        <p:txBody>
          <a:bodyPr/>
          <a:lstStyle>
            <a:lvl1pPr>
              <a:defRPr/>
            </a:lvl1pPr>
          </a:lstStyle>
          <a:p>
            <a:pPr>
              <a:defRPr/>
            </a:pPr>
            <a:r>
              <a:rPr lang="de-DE" altLang="en-US"/>
              <a:t>Dr. med. Dipl. Psych. Claus Derra  </a:t>
            </a:r>
          </a:p>
          <a:p>
            <a:pPr>
              <a:defRPr/>
            </a:pPr>
            <a:r>
              <a:rPr lang="de-DE" altLang="en-US"/>
              <a:t>Rehazentrum Bad Mergentheim</a:t>
            </a:r>
          </a:p>
        </p:txBody>
      </p:sp>
      <p:sp>
        <p:nvSpPr>
          <p:cNvPr id="4" name="Slide Number Placeholder 3">
            <a:extLst>
              <a:ext uri="{FF2B5EF4-FFF2-40B4-BE49-F238E27FC236}">
                <a16:creationId xmlns:a16="http://schemas.microsoft.com/office/drawing/2014/main" id="{651A0207-C038-4313-A9B9-427E4BE4FA7A}"/>
              </a:ext>
            </a:extLst>
          </p:cNvPr>
          <p:cNvSpPr>
            <a:spLocks noGrp="1"/>
          </p:cNvSpPr>
          <p:nvPr>
            <p:ph type="sldNum" sz="quarter" idx="12"/>
          </p:nvPr>
        </p:nvSpPr>
        <p:spPr/>
        <p:txBody>
          <a:bodyPr/>
          <a:lstStyle>
            <a:lvl1pPr>
              <a:defRPr/>
            </a:lvl1pPr>
          </a:lstStyle>
          <a:p>
            <a:pPr>
              <a:defRPr/>
            </a:pPr>
            <a:fld id="{DB7386EC-F435-4FD1-979F-B0987126E3CD}" type="slidenum">
              <a:rPr lang="de-DE" altLang="en-US"/>
              <a:pPr>
                <a:defRPr/>
              </a:pPr>
              <a:t>‹Nr.›</a:t>
            </a:fld>
            <a:endParaRPr lang="de-DE" altLang="en-US"/>
          </a:p>
        </p:txBody>
      </p:sp>
    </p:spTree>
    <p:extLst>
      <p:ext uri="{BB962C8B-B14F-4D97-AF65-F5344CB8AC3E}">
        <p14:creationId xmlns:p14="http://schemas.microsoft.com/office/powerpoint/2010/main" val="2191812564"/>
      </p:ext>
    </p:extLst>
  </p:cSld>
  <p:clrMapOvr>
    <a:masterClrMapping/>
  </p:clrMapOvr>
  <p:transition spd="slow">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a:extLst>
              <a:ext uri="{FF2B5EF4-FFF2-40B4-BE49-F238E27FC236}">
                <a16:creationId xmlns:a16="http://schemas.microsoft.com/office/drawing/2014/main" id="{B65E6A43-B449-4CC6-80CF-A0DA5D96A4F6}"/>
              </a:ext>
            </a:extLst>
          </p:cNvPr>
          <p:cNvSpPr>
            <a:spLocks noGrp="1"/>
          </p:cNvSpPr>
          <p:nvPr>
            <p:ph type="dt" sz="half" idx="10"/>
          </p:nvPr>
        </p:nvSpPr>
        <p:spPr/>
        <p:txBody>
          <a:bodyPr/>
          <a:lstStyle>
            <a:lvl1pPr>
              <a:defRPr/>
            </a:lvl1pPr>
          </a:lstStyle>
          <a:p>
            <a:pPr>
              <a:defRPr/>
            </a:pPr>
            <a:endParaRPr lang="de-DE" altLang="en-US"/>
          </a:p>
        </p:txBody>
      </p:sp>
      <p:sp>
        <p:nvSpPr>
          <p:cNvPr id="6" name="Footer Placeholder 5">
            <a:extLst>
              <a:ext uri="{FF2B5EF4-FFF2-40B4-BE49-F238E27FC236}">
                <a16:creationId xmlns:a16="http://schemas.microsoft.com/office/drawing/2014/main" id="{3FF38605-8A10-49E4-992A-9E83762B9B25}"/>
              </a:ext>
            </a:extLst>
          </p:cNvPr>
          <p:cNvSpPr>
            <a:spLocks noGrp="1"/>
          </p:cNvSpPr>
          <p:nvPr>
            <p:ph type="ftr" sz="quarter" idx="11"/>
          </p:nvPr>
        </p:nvSpPr>
        <p:spPr/>
        <p:txBody>
          <a:bodyPr/>
          <a:lstStyle>
            <a:lvl1pPr>
              <a:defRPr/>
            </a:lvl1pPr>
          </a:lstStyle>
          <a:p>
            <a:pPr>
              <a:defRPr/>
            </a:pPr>
            <a:r>
              <a:rPr lang="de-DE" altLang="en-US"/>
              <a:t>Dr. med. Dipl. Psych. Claus Derra  </a:t>
            </a:r>
          </a:p>
          <a:p>
            <a:pPr>
              <a:defRPr/>
            </a:pPr>
            <a:r>
              <a:rPr lang="de-DE" altLang="en-US"/>
              <a:t>Rehazentrum Bad Mergentheim</a:t>
            </a:r>
          </a:p>
        </p:txBody>
      </p:sp>
      <p:sp>
        <p:nvSpPr>
          <p:cNvPr id="7" name="Slide Number Placeholder 6">
            <a:extLst>
              <a:ext uri="{FF2B5EF4-FFF2-40B4-BE49-F238E27FC236}">
                <a16:creationId xmlns:a16="http://schemas.microsoft.com/office/drawing/2014/main" id="{417E91CF-1500-4DCB-8400-3C08B88E451E}"/>
              </a:ext>
            </a:extLst>
          </p:cNvPr>
          <p:cNvSpPr>
            <a:spLocks noGrp="1"/>
          </p:cNvSpPr>
          <p:nvPr>
            <p:ph type="sldNum" sz="quarter" idx="12"/>
          </p:nvPr>
        </p:nvSpPr>
        <p:spPr/>
        <p:txBody>
          <a:bodyPr/>
          <a:lstStyle>
            <a:lvl1pPr>
              <a:defRPr/>
            </a:lvl1pPr>
          </a:lstStyle>
          <a:p>
            <a:pPr>
              <a:defRPr/>
            </a:pPr>
            <a:fld id="{C855BF11-2F26-4E37-9C73-CD5B19AAEE34}" type="slidenum">
              <a:rPr lang="de-DE" altLang="en-US"/>
              <a:pPr>
                <a:defRPr/>
              </a:pPr>
              <a:t>‹Nr.›</a:t>
            </a:fld>
            <a:endParaRPr lang="de-DE" altLang="en-US"/>
          </a:p>
        </p:txBody>
      </p:sp>
    </p:spTree>
    <p:extLst>
      <p:ext uri="{BB962C8B-B14F-4D97-AF65-F5344CB8AC3E}">
        <p14:creationId xmlns:p14="http://schemas.microsoft.com/office/powerpoint/2010/main" val="804441154"/>
      </p:ext>
    </p:extLst>
  </p:cSld>
  <p:clrMapOvr>
    <a:masterClrMapping/>
  </p:clrMapOvr>
  <p:transition spd="slow">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a:extLst>
              <a:ext uri="{FF2B5EF4-FFF2-40B4-BE49-F238E27FC236}">
                <a16:creationId xmlns:a16="http://schemas.microsoft.com/office/drawing/2014/main" id="{F4FBE458-A1C6-406E-A2F4-32A2ACA2ED5D}"/>
              </a:ext>
            </a:extLst>
          </p:cNvPr>
          <p:cNvSpPr>
            <a:spLocks noGrp="1"/>
          </p:cNvSpPr>
          <p:nvPr>
            <p:ph type="dt" sz="half" idx="10"/>
          </p:nvPr>
        </p:nvSpPr>
        <p:spPr/>
        <p:txBody>
          <a:bodyPr/>
          <a:lstStyle>
            <a:lvl1pPr>
              <a:defRPr/>
            </a:lvl1pPr>
          </a:lstStyle>
          <a:p>
            <a:pPr>
              <a:defRPr/>
            </a:pPr>
            <a:endParaRPr lang="de-DE" altLang="en-US"/>
          </a:p>
        </p:txBody>
      </p:sp>
      <p:sp>
        <p:nvSpPr>
          <p:cNvPr id="6" name="Footer Placeholder 5">
            <a:extLst>
              <a:ext uri="{FF2B5EF4-FFF2-40B4-BE49-F238E27FC236}">
                <a16:creationId xmlns:a16="http://schemas.microsoft.com/office/drawing/2014/main" id="{AC311232-5E46-4E98-A3AF-FA15E4AD0AE4}"/>
              </a:ext>
            </a:extLst>
          </p:cNvPr>
          <p:cNvSpPr>
            <a:spLocks noGrp="1"/>
          </p:cNvSpPr>
          <p:nvPr>
            <p:ph type="ftr" sz="quarter" idx="11"/>
          </p:nvPr>
        </p:nvSpPr>
        <p:spPr/>
        <p:txBody>
          <a:bodyPr/>
          <a:lstStyle>
            <a:lvl1pPr>
              <a:defRPr/>
            </a:lvl1pPr>
          </a:lstStyle>
          <a:p>
            <a:pPr>
              <a:defRPr/>
            </a:pPr>
            <a:r>
              <a:rPr lang="de-DE" altLang="en-US"/>
              <a:t>Dr. med. Dipl. Psych. Claus Derra  </a:t>
            </a:r>
          </a:p>
          <a:p>
            <a:pPr>
              <a:defRPr/>
            </a:pPr>
            <a:r>
              <a:rPr lang="de-DE" altLang="en-US"/>
              <a:t>Rehazentrum Bad Mergentheim</a:t>
            </a:r>
          </a:p>
        </p:txBody>
      </p:sp>
      <p:sp>
        <p:nvSpPr>
          <p:cNvPr id="7" name="Slide Number Placeholder 6">
            <a:extLst>
              <a:ext uri="{FF2B5EF4-FFF2-40B4-BE49-F238E27FC236}">
                <a16:creationId xmlns:a16="http://schemas.microsoft.com/office/drawing/2014/main" id="{81460B59-42E3-49A1-A1D8-07212EDD8AB8}"/>
              </a:ext>
            </a:extLst>
          </p:cNvPr>
          <p:cNvSpPr>
            <a:spLocks noGrp="1"/>
          </p:cNvSpPr>
          <p:nvPr>
            <p:ph type="sldNum" sz="quarter" idx="12"/>
          </p:nvPr>
        </p:nvSpPr>
        <p:spPr/>
        <p:txBody>
          <a:bodyPr/>
          <a:lstStyle>
            <a:lvl1pPr>
              <a:defRPr/>
            </a:lvl1pPr>
          </a:lstStyle>
          <a:p>
            <a:pPr>
              <a:defRPr/>
            </a:pPr>
            <a:fld id="{CE666DDB-9C66-47E3-A7C2-5B9CB5D6C3B5}" type="slidenum">
              <a:rPr lang="de-DE" altLang="en-US"/>
              <a:pPr>
                <a:defRPr/>
              </a:pPr>
              <a:t>‹Nr.›</a:t>
            </a:fld>
            <a:endParaRPr lang="de-DE" altLang="en-US"/>
          </a:p>
        </p:txBody>
      </p:sp>
    </p:spTree>
    <p:extLst>
      <p:ext uri="{BB962C8B-B14F-4D97-AF65-F5344CB8AC3E}">
        <p14:creationId xmlns:p14="http://schemas.microsoft.com/office/powerpoint/2010/main" val="3734487994"/>
      </p:ext>
    </p:extLst>
  </p:cSld>
  <p:clrMapOvr>
    <a:masterClrMapping/>
  </p:clrMapOvr>
  <p:transition spd="slow">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a:extLst>
              <a:ext uri="{FF2B5EF4-FFF2-40B4-BE49-F238E27FC236}">
                <a16:creationId xmlns:a16="http://schemas.microsoft.com/office/drawing/2014/main" id="{440B4A79-FAA0-46A9-988A-0EC032FE44F2}"/>
              </a:ext>
            </a:extLst>
          </p:cNvPr>
          <p:cNvSpPr>
            <a:spLocks noGrp="1"/>
          </p:cNvSpPr>
          <p:nvPr>
            <p:ph type="dt" sz="half" idx="10"/>
          </p:nvPr>
        </p:nvSpPr>
        <p:spPr/>
        <p:txBody>
          <a:bodyPr/>
          <a:lstStyle>
            <a:lvl1pPr>
              <a:defRPr/>
            </a:lvl1pPr>
          </a:lstStyle>
          <a:p>
            <a:pPr>
              <a:defRPr/>
            </a:pPr>
            <a:endParaRPr lang="de-DE" altLang="en-US"/>
          </a:p>
        </p:txBody>
      </p:sp>
      <p:sp>
        <p:nvSpPr>
          <p:cNvPr id="5" name="Footer Placeholder 4">
            <a:extLst>
              <a:ext uri="{FF2B5EF4-FFF2-40B4-BE49-F238E27FC236}">
                <a16:creationId xmlns:a16="http://schemas.microsoft.com/office/drawing/2014/main" id="{C55DCE13-3066-420F-B3FC-E23F36CE0492}"/>
              </a:ext>
            </a:extLst>
          </p:cNvPr>
          <p:cNvSpPr>
            <a:spLocks noGrp="1"/>
          </p:cNvSpPr>
          <p:nvPr>
            <p:ph type="ftr" sz="quarter" idx="11"/>
          </p:nvPr>
        </p:nvSpPr>
        <p:spPr/>
        <p:txBody>
          <a:bodyPr/>
          <a:lstStyle>
            <a:lvl1pPr>
              <a:defRPr/>
            </a:lvl1pPr>
          </a:lstStyle>
          <a:p>
            <a:pPr>
              <a:defRPr/>
            </a:pPr>
            <a:r>
              <a:rPr lang="de-DE" altLang="en-US"/>
              <a:t>Dr. med. Dipl. Psych. Claus Derra  </a:t>
            </a:r>
          </a:p>
          <a:p>
            <a:pPr>
              <a:defRPr/>
            </a:pPr>
            <a:r>
              <a:rPr lang="de-DE" altLang="en-US"/>
              <a:t>Rehazentrum Bad Mergentheim</a:t>
            </a:r>
          </a:p>
        </p:txBody>
      </p:sp>
      <p:sp>
        <p:nvSpPr>
          <p:cNvPr id="6" name="Slide Number Placeholder 5">
            <a:extLst>
              <a:ext uri="{FF2B5EF4-FFF2-40B4-BE49-F238E27FC236}">
                <a16:creationId xmlns:a16="http://schemas.microsoft.com/office/drawing/2014/main" id="{B0EEE897-3A3E-471D-BE8A-1919DF00CEA6}"/>
              </a:ext>
            </a:extLst>
          </p:cNvPr>
          <p:cNvSpPr>
            <a:spLocks noGrp="1"/>
          </p:cNvSpPr>
          <p:nvPr>
            <p:ph type="sldNum" sz="quarter" idx="12"/>
          </p:nvPr>
        </p:nvSpPr>
        <p:spPr/>
        <p:txBody>
          <a:bodyPr/>
          <a:lstStyle>
            <a:lvl1pPr>
              <a:defRPr/>
            </a:lvl1pPr>
          </a:lstStyle>
          <a:p>
            <a:pPr>
              <a:defRPr/>
            </a:pPr>
            <a:fld id="{E8712E1B-CCFB-49AC-B1BC-AEAD894508EB}" type="slidenum">
              <a:rPr lang="de-DE" altLang="en-US"/>
              <a:pPr>
                <a:defRPr/>
              </a:pPr>
              <a:t>‹Nr.›</a:t>
            </a:fld>
            <a:endParaRPr lang="de-DE" altLang="en-US"/>
          </a:p>
        </p:txBody>
      </p:sp>
    </p:spTree>
    <p:extLst>
      <p:ext uri="{BB962C8B-B14F-4D97-AF65-F5344CB8AC3E}">
        <p14:creationId xmlns:p14="http://schemas.microsoft.com/office/powerpoint/2010/main" val="1300278231"/>
      </p:ext>
    </p:extLst>
  </p:cSld>
  <p:clrMapOvr>
    <a:masterClrMapping/>
  </p:clrMapOvr>
  <p:transition spd="slow">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a:extLst>
              <a:ext uri="{FF2B5EF4-FFF2-40B4-BE49-F238E27FC236}">
                <a16:creationId xmlns:a16="http://schemas.microsoft.com/office/drawing/2014/main" id="{7DA362EC-0154-4691-AB3E-56C4D1BF9C0A}"/>
              </a:ext>
            </a:extLst>
          </p:cNvPr>
          <p:cNvSpPr>
            <a:spLocks noGrp="1"/>
          </p:cNvSpPr>
          <p:nvPr>
            <p:ph type="dt" sz="half" idx="10"/>
          </p:nvPr>
        </p:nvSpPr>
        <p:spPr/>
        <p:txBody>
          <a:bodyPr/>
          <a:lstStyle>
            <a:lvl1pPr>
              <a:defRPr/>
            </a:lvl1pPr>
          </a:lstStyle>
          <a:p>
            <a:pPr>
              <a:defRPr/>
            </a:pPr>
            <a:endParaRPr lang="de-DE" altLang="en-US"/>
          </a:p>
        </p:txBody>
      </p:sp>
      <p:sp>
        <p:nvSpPr>
          <p:cNvPr id="5" name="Footer Placeholder 4">
            <a:extLst>
              <a:ext uri="{FF2B5EF4-FFF2-40B4-BE49-F238E27FC236}">
                <a16:creationId xmlns:a16="http://schemas.microsoft.com/office/drawing/2014/main" id="{BAA532DC-12BF-4B11-BF3C-345083E9B8E7}"/>
              </a:ext>
            </a:extLst>
          </p:cNvPr>
          <p:cNvSpPr>
            <a:spLocks noGrp="1"/>
          </p:cNvSpPr>
          <p:nvPr>
            <p:ph type="ftr" sz="quarter" idx="11"/>
          </p:nvPr>
        </p:nvSpPr>
        <p:spPr/>
        <p:txBody>
          <a:bodyPr/>
          <a:lstStyle>
            <a:lvl1pPr>
              <a:defRPr/>
            </a:lvl1pPr>
          </a:lstStyle>
          <a:p>
            <a:pPr>
              <a:defRPr/>
            </a:pPr>
            <a:r>
              <a:rPr lang="de-DE" altLang="en-US"/>
              <a:t>Dr. med. Dipl. Psych. Claus Derra  </a:t>
            </a:r>
          </a:p>
          <a:p>
            <a:pPr>
              <a:defRPr/>
            </a:pPr>
            <a:r>
              <a:rPr lang="de-DE" altLang="en-US"/>
              <a:t>Rehazentrum Bad Mergentheim</a:t>
            </a:r>
          </a:p>
        </p:txBody>
      </p:sp>
      <p:sp>
        <p:nvSpPr>
          <p:cNvPr id="6" name="Slide Number Placeholder 5">
            <a:extLst>
              <a:ext uri="{FF2B5EF4-FFF2-40B4-BE49-F238E27FC236}">
                <a16:creationId xmlns:a16="http://schemas.microsoft.com/office/drawing/2014/main" id="{F9C54AFC-46DE-4F48-B41F-9C4E77A780F9}"/>
              </a:ext>
            </a:extLst>
          </p:cNvPr>
          <p:cNvSpPr>
            <a:spLocks noGrp="1"/>
          </p:cNvSpPr>
          <p:nvPr>
            <p:ph type="sldNum" sz="quarter" idx="12"/>
          </p:nvPr>
        </p:nvSpPr>
        <p:spPr/>
        <p:txBody>
          <a:bodyPr/>
          <a:lstStyle>
            <a:lvl1pPr>
              <a:defRPr/>
            </a:lvl1pPr>
          </a:lstStyle>
          <a:p>
            <a:pPr>
              <a:defRPr/>
            </a:pPr>
            <a:fld id="{37036091-6C02-42A1-B82F-7C690E50B247}" type="slidenum">
              <a:rPr lang="de-DE" altLang="en-US"/>
              <a:pPr>
                <a:defRPr/>
              </a:pPr>
              <a:t>‹Nr.›</a:t>
            </a:fld>
            <a:endParaRPr lang="de-DE" altLang="en-US"/>
          </a:p>
        </p:txBody>
      </p:sp>
    </p:spTree>
    <p:extLst>
      <p:ext uri="{BB962C8B-B14F-4D97-AF65-F5344CB8AC3E}">
        <p14:creationId xmlns:p14="http://schemas.microsoft.com/office/powerpoint/2010/main" val="526120975"/>
      </p:ext>
    </p:extLst>
  </p:cSld>
  <p:clrMapOvr>
    <a:masterClrMapping/>
  </p:clrMapOvr>
  <p:transition spd="slow">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122238"/>
            <a:ext cx="10058400" cy="1295400"/>
          </a:xfrm>
        </p:spPr>
        <p:txBody>
          <a:bodyPr/>
          <a:lstStyle/>
          <a:p>
            <a:r>
              <a:rPr lang="de-DE"/>
              <a:t>Titelmasterformat durch Klicken bearbeiten</a:t>
            </a:r>
          </a:p>
        </p:txBody>
      </p:sp>
      <p:sp>
        <p:nvSpPr>
          <p:cNvPr id="3" name="Textplatzhalter 2"/>
          <p:cNvSpPr>
            <a:spLocks noGrp="1"/>
          </p:cNvSpPr>
          <p:nvPr>
            <p:ph type="body" sz="half" idx="1"/>
          </p:nvPr>
        </p:nvSpPr>
        <p:spPr>
          <a:xfrm>
            <a:off x="609600" y="1719263"/>
            <a:ext cx="5384800" cy="44116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719263"/>
            <a:ext cx="5384800" cy="44116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a:extLst>
              <a:ext uri="{FF2B5EF4-FFF2-40B4-BE49-F238E27FC236}">
                <a16:creationId xmlns:a16="http://schemas.microsoft.com/office/drawing/2014/main" id="{8C0E2CBE-FBF4-4342-82F3-7855FC23BFDA}"/>
              </a:ext>
            </a:extLst>
          </p:cNvPr>
          <p:cNvSpPr>
            <a:spLocks noGrp="1" noChangeArrowheads="1"/>
          </p:cNvSpPr>
          <p:nvPr>
            <p:ph type="dt" sz="half" idx="10"/>
          </p:nvPr>
        </p:nvSpPr>
        <p:spPr/>
        <p:txBody>
          <a:bodyPr/>
          <a:lstStyle>
            <a:lvl1pPr>
              <a:defRPr/>
            </a:lvl1pPr>
          </a:lstStyle>
          <a:p>
            <a:pPr>
              <a:defRPr/>
            </a:pPr>
            <a:endParaRPr lang="de-DE" altLang="en-US"/>
          </a:p>
        </p:txBody>
      </p:sp>
      <p:sp>
        <p:nvSpPr>
          <p:cNvPr id="6" name="Rectangle 6">
            <a:extLst>
              <a:ext uri="{FF2B5EF4-FFF2-40B4-BE49-F238E27FC236}">
                <a16:creationId xmlns:a16="http://schemas.microsoft.com/office/drawing/2014/main" id="{E2E5534F-6784-402F-999E-E0EF79CC9175}"/>
              </a:ext>
            </a:extLst>
          </p:cNvPr>
          <p:cNvSpPr>
            <a:spLocks noGrp="1" noChangeArrowheads="1"/>
          </p:cNvSpPr>
          <p:nvPr>
            <p:ph type="ftr" sz="quarter" idx="11"/>
          </p:nvPr>
        </p:nvSpPr>
        <p:spPr/>
        <p:txBody>
          <a:bodyPr/>
          <a:lstStyle>
            <a:lvl1pPr>
              <a:defRPr/>
            </a:lvl1pPr>
          </a:lstStyle>
          <a:p>
            <a:pPr>
              <a:defRPr/>
            </a:pPr>
            <a:r>
              <a:rPr lang="de-DE" altLang="en-US"/>
              <a:t>Dr. med. Dipl. Psych. Claus Derra  </a:t>
            </a:r>
          </a:p>
          <a:p>
            <a:pPr>
              <a:defRPr/>
            </a:pPr>
            <a:r>
              <a:rPr lang="de-DE" altLang="en-US"/>
              <a:t>Rehazentrum Bad Mergentheim</a:t>
            </a:r>
          </a:p>
        </p:txBody>
      </p:sp>
      <p:sp>
        <p:nvSpPr>
          <p:cNvPr id="7" name="Rectangle 7">
            <a:extLst>
              <a:ext uri="{FF2B5EF4-FFF2-40B4-BE49-F238E27FC236}">
                <a16:creationId xmlns:a16="http://schemas.microsoft.com/office/drawing/2014/main" id="{CFCE208A-64BF-4055-A02A-F76596353BA5}"/>
              </a:ext>
            </a:extLst>
          </p:cNvPr>
          <p:cNvSpPr>
            <a:spLocks noGrp="1" noChangeArrowheads="1"/>
          </p:cNvSpPr>
          <p:nvPr>
            <p:ph type="sldNum" sz="quarter" idx="12"/>
          </p:nvPr>
        </p:nvSpPr>
        <p:spPr/>
        <p:txBody>
          <a:bodyPr/>
          <a:lstStyle>
            <a:lvl1pPr>
              <a:defRPr/>
            </a:lvl1pPr>
          </a:lstStyle>
          <a:p>
            <a:pPr>
              <a:defRPr/>
            </a:pPr>
            <a:fld id="{6CF9C7A4-09FC-4862-B82F-81A3390F309E}" type="slidenum">
              <a:rPr lang="de-DE" altLang="en-US"/>
              <a:pPr>
                <a:defRPr/>
              </a:pPr>
              <a:t>‹Nr.›</a:t>
            </a:fld>
            <a:endParaRPr lang="de-DE" altLang="en-US"/>
          </a:p>
        </p:txBody>
      </p:sp>
    </p:spTree>
    <p:extLst>
      <p:ext uri="{BB962C8B-B14F-4D97-AF65-F5344CB8AC3E}">
        <p14:creationId xmlns:p14="http://schemas.microsoft.com/office/powerpoint/2010/main" val="2685709497"/>
      </p:ext>
    </p:extLst>
  </p:cSld>
  <p:clrMapOvr>
    <a:masterClrMapping/>
  </p:clrMapOvr>
  <p:transition spd="slow">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clipArtAndTx">
  <p:cSld name="Titel, ClipArt und Text">
    <p:spTree>
      <p:nvGrpSpPr>
        <p:cNvPr id="1" name=""/>
        <p:cNvGrpSpPr/>
        <p:nvPr/>
      </p:nvGrpSpPr>
      <p:grpSpPr>
        <a:xfrm>
          <a:off x="0" y="0"/>
          <a:ext cx="0" cy="0"/>
          <a:chOff x="0" y="0"/>
          <a:chExt cx="0" cy="0"/>
        </a:xfrm>
      </p:grpSpPr>
      <p:sp>
        <p:nvSpPr>
          <p:cNvPr id="2" name="Titel 1"/>
          <p:cNvSpPr>
            <a:spLocks noGrp="1"/>
          </p:cNvSpPr>
          <p:nvPr>
            <p:ph type="title"/>
          </p:nvPr>
        </p:nvSpPr>
        <p:spPr>
          <a:xfrm>
            <a:off x="609600" y="122238"/>
            <a:ext cx="10058400" cy="1295400"/>
          </a:xfrm>
        </p:spPr>
        <p:txBody>
          <a:bodyPr/>
          <a:lstStyle/>
          <a:p>
            <a:r>
              <a:rPr lang="de-DE"/>
              <a:t>Titelmasterformat durch Klicken bearbeiten</a:t>
            </a:r>
          </a:p>
        </p:txBody>
      </p:sp>
      <p:sp>
        <p:nvSpPr>
          <p:cNvPr id="3" name="Onlinebild-Platzhalter 2"/>
          <p:cNvSpPr>
            <a:spLocks noGrp="1"/>
          </p:cNvSpPr>
          <p:nvPr>
            <p:ph type="clipArt" sz="half" idx="1"/>
          </p:nvPr>
        </p:nvSpPr>
        <p:spPr>
          <a:xfrm>
            <a:off x="609600" y="1719263"/>
            <a:ext cx="5384800" cy="4411662"/>
          </a:xfrm>
        </p:spPr>
        <p:txBody>
          <a:bodyPr rtlCol="0">
            <a:normAutofit/>
          </a:bodyPr>
          <a:lstStyle/>
          <a:p>
            <a:pPr lvl="0"/>
            <a:endParaRPr lang="de-DE" noProof="0"/>
          </a:p>
        </p:txBody>
      </p:sp>
      <p:sp>
        <p:nvSpPr>
          <p:cNvPr id="4" name="Textplatzhalter 3"/>
          <p:cNvSpPr>
            <a:spLocks noGrp="1"/>
          </p:cNvSpPr>
          <p:nvPr>
            <p:ph type="body" sz="half" idx="2"/>
          </p:nvPr>
        </p:nvSpPr>
        <p:spPr>
          <a:xfrm>
            <a:off x="6197600" y="1719263"/>
            <a:ext cx="5384800" cy="44116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a:extLst>
              <a:ext uri="{FF2B5EF4-FFF2-40B4-BE49-F238E27FC236}">
                <a16:creationId xmlns:a16="http://schemas.microsoft.com/office/drawing/2014/main" id="{2C6167B6-FD4F-4BA1-9DA7-1B28AA66125B}"/>
              </a:ext>
            </a:extLst>
          </p:cNvPr>
          <p:cNvSpPr>
            <a:spLocks noGrp="1" noChangeArrowheads="1"/>
          </p:cNvSpPr>
          <p:nvPr>
            <p:ph type="dt" sz="half" idx="10"/>
          </p:nvPr>
        </p:nvSpPr>
        <p:spPr/>
        <p:txBody>
          <a:bodyPr/>
          <a:lstStyle>
            <a:lvl1pPr>
              <a:defRPr/>
            </a:lvl1pPr>
          </a:lstStyle>
          <a:p>
            <a:pPr>
              <a:defRPr/>
            </a:pPr>
            <a:endParaRPr lang="de-DE" altLang="en-US"/>
          </a:p>
        </p:txBody>
      </p:sp>
      <p:sp>
        <p:nvSpPr>
          <p:cNvPr id="6" name="Rectangle 6">
            <a:extLst>
              <a:ext uri="{FF2B5EF4-FFF2-40B4-BE49-F238E27FC236}">
                <a16:creationId xmlns:a16="http://schemas.microsoft.com/office/drawing/2014/main" id="{1AD6C15A-2AFA-4EA2-99FA-B8608653332F}"/>
              </a:ext>
            </a:extLst>
          </p:cNvPr>
          <p:cNvSpPr>
            <a:spLocks noGrp="1" noChangeArrowheads="1"/>
          </p:cNvSpPr>
          <p:nvPr>
            <p:ph type="ftr" sz="quarter" idx="11"/>
          </p:nvPr>
        </p:nvSpPr>
        <p:spPr/>
        <p:txBody>
          <a:bodyPr/>
          <a:lstStyle>
            <a:lvl1pPr>
              <a:defRPr/>
            </a:lvl1pPr>
          </a:lstStyle>
          <a:p>
            <a:pPr>
              <a:defRPr/>
            </a:pPr>
            <a:r>
              <a:rPr lang="de-DE" altLang="en-US"/>
              <a:t>Dr. med. Dipl. Psych. Claus Derra  </a:t>
            </a:r>
          </a:p>
          <a:p>
            <a:pPr>
              <a:defRPr/>
            </a:pPr>
            <a:r>
              <a:rPr lang="de-DE" altLang="en-US"/>
              <a:t>Rehazentrum Bad Mergentheim</a:t>
            </a:r>
          </a:p>
        </p:txBody>
      </p:sp>
      <p:sp>
        <p:nvSpPr>
          <p:cNvPr id="7" name="Rectangle 7">
            <a:extLst>
              <a:ext uri="{FF2B5EF4-FFF2-40B4-BE49-F238E27FC236}">
                <a16:creationId xmlns:a16="http://schemas.microsoft.com/office/drawing/2014/main" id="{6E5EEE5A-5769-44AD-9AAA-E9500D3CEEBC}"/>
              </a:ext>
            </a:extLst>
          </p:cNvPr>
          <p:cNvSpPr>
            <a:spLocks noGrp="1" noChangeArrowheads="1"/>
          </p:cNvSpPr>
          <p:nvPr>
            <p:ph type="sldNum" sz="quarter" idx="12"/>
          </p:nvPr>
        </p:nvSpPr>
        <p:spPr/>
        <p:txBody>
          <a:bodyPr/>
          <a:lstStyle>
            <a:lvl1pPr>
              <a:defRPr/>
            </a:lvl1pPr>
          </a:lstStyle>
          <a:p>
            <a:pPr>
              <a:defRPr/>
            </a:pPr>
            <a:fld id="{1237D093-473E-48A1-AE34-3B5D4B46F66F}" type="slidenum">
              <a:rPr lang="de-DE" altLang="en-US"/>
              <a:pPr>
                <a:defRPr/>
              </a:pPr>
              <a:t>‹Nr.›</a:t>
            </a:fld>
            <a:endParaRPr lang="de-DE" altLang="en-US"/>
          </a:p>
        </p:txBody>
      </p:sp>
    </p:spTree>
    <p:extLst>
      <p:ext uri="{BB962C8B-B14F-4D97-AF65-F5344CB8AC3E}">
        <p14:creationId xmlns:p14="http://schemas.microsoft.com/office/powerpoint/2010/main" val="1538476772"/>
      </p:ext>
    </p:extLst>
  </p:cSld>
  <p:clrMapOvr>
    <a:masterClrMapping/>
  </p:clrMapOvr>
  <p:transition spd="slow">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09600" y="122239"/>
            <a:ext cx="10972800" cy="6008687"/>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5">
            <a:extLst>
              <a:ext uri="{FF2B5EF4-FFF2-40B4-BE49-F238E27FC236}">
                <a16:creationId xmlns:a16="http://schemas.microsoft.com/office/drawing/2014/main" id="{D7FCEF46-D645-4847-8488-C4AAB128BB26}"/>
              </a:ext>
            </a:extLst>
          </p:cNvPr>
          <p:cNvSpPr>
            <a:spLocks noGrp="1" noChangeArrowheads="1"/>
          </p:cNvSpPr>
          <p:nvPr>
            <p:ph type="dt" sz="half" idx="10"/>
          </p:nvPr>
        </p:nvSpPr>
        <p:spPr/>
        <p:txBody>
          <a:bodyPr/>
          <a:lstStyle>
            <a:lvl1pPr>
              <a:defRPr/>
            </a:lvl1pPr>
          </a:lstStyle>
          <a:p>
            <a:pPr>
              <a:defRPr/>
            </a:pPr>
            <a:endParaRPr lang="de-DE" altLang="en-US"/>
          </a:p>
        </p:txBody>
      </p:sp>
      <p:sp>
        <p:nvSpPr>
          <p:cNvPr id="4" name="Rectangle 6">
            <a:extLst>
              <a:ext uri="{FF2B5EF4-FFF2-40B4-BE49-F238E27FC236}">
                <a16:creationId xmlns:a16="http://schemas.microsoft.com/office/drawing/2014/main" id="{53B7B986-05C0-4A08-8F4E-9B3D5B34A1A3}"/>
              </a:ext>
            </a:extLst>
          </p:cNvPr>
          <p:cNvSpPr>
            <a:spLocks noGrp="1" noChangeArrowheads="1"/>
          </p:cNvSpPr>
          <p:nvPr>
            <p:ph type="ftr" sz="quarter" idx="11"/>
          </p:nvPr>
        </p:nvSpPr>
        <p:spPr/>
        <p:txBody>
          <a:bodyPr/>
          <a:lstStyle>
            <a:lvl1pPr>
              <a:defRPr/>
            </a:lvl1pPr>
          </a:lstStyle>
          <a:p>
            <a:pPr>
              <a:defRPr/>
            </a:pPr>
            <a:r>
              <a:rPr lang="de-DE" altLang="en-US"/>
              <a:t>Dr. med. Dipl. Psych. Claus Derra  </a:t>
            </a:r>
          </a:p>
          <a:p>
            <a:pPr>
              <a:defRPr/>
            </a:pPr>
            <a:r>
              <a:rPr lang="de-DE" altLang="en-US"/>
              <a:t>Rehazentrum Bad Mergentheim</a:t>
            </a:r>
          </a:p>
        </p:txBody>
      </p:sp>
      <p:sp>
        <p:nvSpPr>
          <p:cNvPr id="5" name="Rectangle 7">
            <a:extLst>
              <a:ext uri="{FF2B5EF4-FFF2-40B4-BE49-F238E27FC236}">
                <a16:creationId xmlns:a16="http://schemas.microsoft.com/office/drawing/2014/main" id="{4CAC1DF2-9D7B-46E9-B791-DA4055187D25}"/>
              </a:ext>
            </a:extLst>
          </p:cNvPr>
          <p:cNvSpPr>
            <a:spLocks noGrp="1" noChangeArrowheads="1"/>
          </p:cNvSpPr>
          <p:nvPr>
            <p:ph type="sldNum" sz="quarter" idx="12"/>
          </p:nvPr>
        </p:nvSpPr>
        <p:spPr/>
        <p:txBody>
          <a:bodyPr/>
          <a:lstStyle>
            <a:lvl1pPr>
              <a:defRPr/>
            </a:lvl1pPr>
          </a:lstStyle>
          <a:p>
            <a:pPr>
              <a:defRPr/>
            </a:pPr>
            <a:fld id="{EB4E274D-3ECF-4787-8717-AAC027571184}" type="slidenum">
              <a:rPr lang="de-DE" altLang="en-US"/>
              <a:pPr>
                <a:defRPr/>
              </a:pPr>
              <a:t>‹Nr.›</a:t>
            </a:fld>
            <a:endParaRPr lang="de-DE" altLang="en-US"/>
          </a:p>
        </p:txBody>
      </p:sp>
    </p:spTree>
    <p:extLst>
      <p:ext uri="{BB962C8B-B14F-4D97-AF65-F5344CB8AC3E}">
        <p14:creationId xmlns:p14="http://schemas.microsoft.com/office/powerpoint/2010/main" val="3159614049"/>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575CEF2A-9682-4963-AEC8-766E8044ABB9}" type="datetimeFigureOut">
              <a:rPr lang="de-DE" smtClean="0"/>
              <a:t>30.01.2023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3B87BD3-3441-4E19-A0F1-DFA5350D0461}" type="slidenum">
              <a:rPr lang="de-DE" smtClean="0"/>
              <a:t>‹Nr.›</a:t>
            </a:fld>
            <a:endParaRPr lang="de-DE"/>
          </a:p>
        </p:txBody>
      </p:sp>
    </p:spTree>
    <p:extLst>
      <p:ext uri="{BB962C8B-B14F-4D97-AF65-F5344CB8AC3E}">
        <p14:creationId xmlns:p14="http://schemas.microsoft.com/office/powerpoint/2010/main" val="11513674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0BC51AEF-09FC-4454-8ECB-B18D06615172}" type="slidenum">
              <a:rPr lang="de-DE" altLang="de-DE"/>
              <a:pPr>
                <a:defRPr/>
              </a:pPr>
              <a:t>‹Nr.›</a:t>
            </a:fld>
            <a:endParaRPr lang="de-DE" altLang="de-DE"/>
          </a:p>
        </p:txBody>
      </p:sp>
    </p:spTree>
    <p:extLst>
      <p:ext uri="{BB962C8B-B14F-4D97-AF65-F5344CB8AC3E}">
        <p14:creationId xmlns:p14="http://schemas.microsoft.com/office/powerpoint/2010/main" val="14275806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5E809718-6515-4D67-904D-912B1594597A}" type="slidenum">
              <a:rPr lang="de-DE" altLang="de-DE"/>
              <a:pPr>
                <a:defRPr/>
              </a:pPr>
              <a:t>‹Nr.›</a:t>
            </a:fld>
            <a:endParaRPr lang="de-DE" altLang="de-DE"/>
          </a:p>
        </p:txBody>
      </p:sp>
    </p:spTree>
    <p:extLst>
      <p:ext uri="{BB962C8B-B14F-4D97-AF65-F5344CB8AC3E}">
        <p14:creationId xmlns:p14="http://schemas.microsoft.com/office/powerpoint/2010/main" val="35334317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2B22EB7C-CF60-473C-859C-825EDEC781A6}" type="slidenum">
              <a:rPr lang="de-DE" altLang="de-DE"/>
              <a:pPr>
                <a:defRPr/>
              </a:pPr>
              <a:t>‹Nr.›</a:t>
            </a:fld>
            <a:endParaRPr lang="de-DE" altLang="de-DE"/>
          </a:p>
        </p:txBody>
      </p:sp>
    </p:spTree>
    <p:extLst>
      <p:ext uri="{BB962C8B-B14F-4D97-AF65-F5344CB8AC3E}">
        <p14:creationId xmlns:p14="http://schemas.microsoft.com/office/powerpoint/2010/main" val="37752887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6"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06E4489E-E46E-41B9-8F94-E040B3AC0493}" type="slidenum">
              <a:rPr lang="de-DE" altLang="de-DE"/>
              <a:pPr>
                <a:defRPr/>
              </a:pPr>
              <a:t>‹Nr.›</a:t>
            </a:fld>
            <a:endParaRPr lang="de-DE" altLang="de-DE"/>
          </a:p>
        </p:txBody>
      </p:sp>
    </p:spTree>
    <p:extLst>
      <p:ext uri="{BB962C8B-B14F-4D97-AF65-F5344CB8AC3E}">
        <p14:creationId xmlns:p14="http://schemas.microsoft.com/office/powerpoint/2010/main" val="26647403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8"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9"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8B93C9E4-F7A5-48AE-851C-ECC343AEBF1C}" type="slidenum">
              <a:rPr lang="de-DE" altLang="de-DE"/>
              <a:pPr>
                <a:defRPr/>
              </a:pPr>
              <a:t>‹Nr.›</a:t>
            </a:fld>
            <a:endParaRPr lang="de-DE" altLang="de-DE"/>
          </a:p>
        </p:txBody>
      </p:sp>
    </p:spTree>
    <p:extLst>
      <p:ext uri="{BB962C8B-B14F-4D97-AF65-F5344CB8AC3E}">
        <p14:creationId xmlns:p14="http://schemas.microsoft.com/office/powerpoint/2010/main" val="35084254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4"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5"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5901C2B6-5050-4419-837D-63118EF35634}" type="slidenum">
              <a:rPr lang="de-DE" altLang="de-DE"/>
              <a:pPr>
                <a:defRPr/>
              </a:pPr>
              <a:t>‹Nr.›</a:t>
            </a:fld>
            <a:endParaRPr lang="de-DE" altLang="de-DE"/>
          </a:p>
        </p:txBody>
      </p:sp>
    </p:spTree>
    <p:extLst>
      <p:ext uri="{BB962C8B-B14F-4D97-AF65-F5344CB8AC3E}">
        <p14:creationId xmlns:p14="http://schemas.microsoft.com/office/powerpoint/2010/main" val="373544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3"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4"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7F546797-EA56-41B3-AE16-32C69EBC655B}" type="slidenum">
              <a:rPr lang="de-DE" altLang="de-DE"/>
              <a:pPr>
                <a:defRPr/>
              </a:pPr>
              <a:t>‹Nr.›</a:t>
            </a:fld>
            <a:endParaRPr lang="de-DE" altLang="de-DE"/>
          </a:p>
        </p:txBody>
      </p:sp>
    </p:spTree>
    <p:extLst>
      <p:ext uri="{BB962C8B-B14F-4D97-AF65-F5344CB8AC3E}">
        <p14:creationId xmlns:p14="http://schemas.microsoft.com/office/powerpoint/2010/main" val="17090837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6"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4D5167D5-52F9-4D71-ADF7-1CA5D8000F0D}" type="slidenum">
              <a:rPr lang="de-DE" altLang="de-DE"/>
              <a:pPr>
                <a:defRPr/>
              </a:pPr>
              <a:t>‹Nr.›</a:t>
            </a:fld>
            <a:endParaRPr lang="de-DE" altLang="de-DE"/>
          </a:p>
        </p:txBody>
      </p:sp>
    </p:spTree>
    <p:extLst>
      <p:ext uri="{BB962C8B-B14F-4D97-AF65-F5344CB8AC3E}">
        <p14:creationId xmlns:p14="http://schemas.microsoft.com/office/powerpoint/2010/main" val="28185960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6"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7"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6E7D019B-E5FD-42D1-BE36-C4E6FBE63FE6}" type="slidenum">
              <a:rPr lang="de-DE" altLang="de-DE"/>
              <a:pPr>
                <a:defRPr/>
              </a:pPr>
              <a:t>‹Nr.›</a:t>
            </a:fld>
            <a:endParaRPr lang="de-DE" altLang="de-DE"/>
          </a:p>
        </p:txBody>
      </p:sp>
    </p:spTree>
    <p:extLst>
      <p:ext uri="{BB962C8B-B14F-4D97-AF65-F5344CB8AC3E}">
        <p14:creationId xmlns:p14="http://schemas.microsoft.com/office/powerpoint/2010/main" val="9664046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p:txBody>
          <a:bodyPr/>
          <a:lstStyle>
            <a:lvl1pPr>
              <a:defRPr>
                <a:latin typeface="Comic Sans MS" panose="030F0702030302020204" pitchFamily="66" charset="0"/>
              </a:defRPr>
            </a:lvl1pPr>
          </a:lstStyle>
          <a:p>
            <a:pPr>
              <a:defRPr/>
            </a:pPr>
            <a:endParaRPr lang="de-DE"/>
          </a:p>
        </p:txBody>
      </p:sp>
      <p:sp>
        <p:nvSpPr>
          <p:cNvPr id="5" name="Rectangle 5"/>
          <p:cNvSpPr>
            <a:spLocks noGrp="1" noChangeArrowheads="1"/>
          </p:cNvSpPr>
          <p:nvPr>
            <p:ph type="ftr" sz="quarter" idx="11"/>
          </p:nvPr>
        </p:nvSpPr>
        <p:spPr/>
        <p:txBody>
          <a:bodyPr/>
          <a:lstStyle>
            <a:lvl1pPr>
              <a:defRPr>
                <a:latin typeface="Comic Sans MS" panose="030F0702030302020204" pitchFamily="66" charset="0"/>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atin typeface="Comic Sans MS" panose="030F0702030302020204" pitchFamily="66" charset="0"/>
              </a:defRPr>
            </a:lvl1pPr>
          </a:lstStyle>
          <a:p>
            <a:pPr>
              <a:defRPr/>
            </a:pPr>
            <a:fld id="{313EE62E-8411-40B5-B296-E161BAE49D42}" type="slidenum">
              <a:rPr lang="de-DE" altLang="de-DE"/>
              <a:pPr>
                <a:defRPr/>
              </a:pPr>
              <a:t>‹Nr.›</a:t>
            </a:fld>
            <a:endParaRPr lang="de-DE" altLang="de-DE"/>
          </a:p>
        </p:txBody>
      </p:sp>
    </p:spTree>
    <p:extLst>
      <p:ext uri="{BB962C8B-B14F-4D97-AF65-F5344CB8AC3E}">
        <p14:creationId xmlns:p14="http://schemas.microsoft.com/office/powerpoint/2010/main" val="2679855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theme" Target="../theme/theme8.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theme" Target="../theme/theme9.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5CEF2A-9682-4963-AEC8-766E8044ABB9}" type="datetimeFigureOut">
              <a:rPr lang="de-DE" smtClean="0"/>
              <a:t>30.01.2023</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87BD3-3441-4E19-A0F1-DFA5350D0461}" type="slidenum">
              <a:rPr lang="de-DE" smtClean="0"/>
              <a:t>‹Nr.›</a:t>
            </a:fld>
            <a:endParaRPr lang="de-DE"/>
          </a:p>
        </p:txBody>
      </p:sp>
    </p:spTree>
    <p:extLst>
      <p:ext uri="{BB962C8B-B14F-4D97-AF65-F5344CB8AC3E}">
        <p14:creationId xmlns:p14="http://schemas.microsoft.com/office/powerpoint/2010/main" val="2831927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7FAFD"/>
            </a:gs>
            <a:gs pos="3000">
              <a:srgbClr val="F7FAFD"/>
            </a:gs>
            <a:gs pos="74001">
              <a:srgbClr val="B5D2EC"/>
            </a:gs>
            <a:gs pos="83000">
              <a:srgbClr val="B5D2EC"/>
            </a:gs>
            <a:gs pos="100000">
              <a:srgbClr val="CEE1F2"/>
            </a:gs>
          </a:gsLst>
          <a:lin ang="16200000" scaled="1"/>
        </a:gradFill>
        <a:effectLst/>
      </p:bgPr>
    </p:bg>
    <p:spTree>
      <p:nvGrpSpPr>
        <p:cNvPr id="1" name=""/>
        <p:cNvGrpSpPr/>
        <p:nvPr/>
      </p:nvGrpSpPr>
      <p:grpSpPr>
        <a:xfrm>
          <a:off x="0" y="0"/>
          <a:ext cx="0" cy="0"/>
          <a:chOff x="0" y="0"/>
          <a:chExt cx="0" cy="0"/>
        </a:xfrm>
      </p:grpSpPr>
      <p:sp>
        <p:nvSpPr>
          <p:cNvPr id="20482" name="Titelplatzhalt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20483" name="Textplatzhalt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a:solidFill>
                  <a:prstClr val="black">
                    <a:tint val="75000"/>
                  </a:prstClr>
                </a:solidFill>
                <a:latin typeface="Times New Roman" panose="02020603050405020304" pitchFamily="18" charset="0"/>
                <a:cs typeface="+mn-cs"/>
              </a:defRPr>
            </a:lvl1pPr>
          </a:lstStyle>
          <a:p>
            <a:pPr eaLnBrk="0" fontAlgn="base" hangingPunct="0">
              <a:spcBef>
                <a:spcPct val="0"/>
              </a:spcBef>
              <a:spcAft>
                <a:spcPct val="0"/>
              </a:spcAft>
              <a:defRPr/>
            </a:pPr>
            <a:fld id="{BD3AE86F-2058-43F1-974F-41F9196F16D1}" type="datetimeFigureOut">
              <a:rPr lang="de-DE"/>
              <a:pPr eaLnBrk="0" fontAlgn="base" hangingPunct="0">
                <a:spcBef>
                  <a:spcPct val="0"/>
                </a:spcBef>
                <a:spcAft>
                  <a:spcPct val="0"/>
                </a:spcAft>
                <a:defRPr/>
              </a:pPr>
              <a:t>30.01.2023</a:t>
            </a:fld>
            <a:endParaRPr lang="de-DE"/>
          </a:p>
        </p:txBody>
      </p:sp>
      <p:sp>
        <p:nvSpPr>
          <p:cNvPr id="5" name="Fußzeilenplatzhalt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a:solidFill>
                  <a:prstClr val="black">
                    <a:tint val="75000"/>
                  </a:prstClr>
                </a:solidFill>
                <a:latin typeface="Times New Roman" panose="02020603050405020304" pitchFamily="18" charset="0"/>
                <a:cs typeface="+mn-cs"/>
              </a:defRPr>
            </a:lvl1pPr>
          </a:lstStyle>
          <a:p>
            <a:pPr eaLnBrk="0" fontAlgn="base" hangingPunct="0">
              <a:spcBef>
                <a:spcPct val="0"/>
              </a:spcBef>
              <a:spcAft>
                <a:spcPct val="0"/>
              </a:spcAft>
              <a:defRPr/>
            </a:pPr>
            <a:endParaRPr lang="de-DE"/>
          </a:p>
        </p:txBody>
      </p:sp>
      <p:sp>
        <p:nvSpPr>
          <p:cNvPr id="6" name="Foliennummernplatzhalt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a:solidFill>
                  <a:prstClr val="black">
                    <a:tint val="75000"/>
                  </a:prstClr>
                </a:solidFill>
                <a:latin typeface="Times New Roman" panose="02020603050405020304" pitchFamily="18" charset="0"/>
                <a:cs typeface="+mn-cs"/>
              </a:defRPr>
            </a:lvl1pPr>
          </a:lstStyle>
          <a:p>
            <a:pPr eaLnBrk="0" fontAlgn="base" hangingPunct="0">
              <a:spcBef>
                <a:spcPct val="0"/>
              </a:spcBef>
              <a:spcAft>
                <a:spcPct val="0"/>
              </a:spcAft>
              <a:defRPr/>
            </a:pPr>
            <a:fld id="{3AFA3FC4-A768-4C4B-A15D-592BAAAA9893}" type="slidenum">
              <a:rPr lang="de-DE"/>
              <a:pPr eaLnBrk="0" fontAlgn="base" hangingPunct="0">
                <a:spcBef>
                  <a:spcPct val="0"/>
                </a:spcBef>
                <a:spcAft>
                  <a:spcPct val="0"/>
                </a:spcAft>
                <a:defRPr/>
              </a:pPr>
              <a:t>‹Nr.›</a:t>
            </a:fld>
            <a:endParaRPr lang="de-DE"/>
          </a:p>
        </p:txBody>
      </p:sp>
    </p:spTree>
    <p:extLst>
      <p:ext uri="{BB962C8B-B14F-4D97-AF65-F5344CB8AC3E}">
        <p14:creationId xmlns:p14="http://schemas.microsoft.com/office/powerpoint/2010/main" val="277525367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7FAFD"/>
            </a:gs>
            <a:gs pos="3000">
              <a:srgbClr val="F7FAFD"/>
            </a:gs>
            <a:gs pos="74001">
              <a:srgbClr val="B5D2EC"/>
            </a:gs>
            <a:gs pos="83000">
              <a:srgbClr val="B5D2EC"/>
            </a:gs>
            <a:gs pos="100000">
              <a:srgbClr val="CEE1F2"/>
            </a:gs>
          </a:gsLst>
          <a:lin ang="16200000" scaled="1"/>
        </a:gradFill>
        <a:effectLst/>
      </p:bgPr>
    </p:bg>
    <p:spTree>
      <p:nvGrpSpPr>
        <p:cNvPr id="1" name=""/>
        <p:cNvGrpSpPr/>
        <p:nvPr/>
      </p:nvGrpSpPr>
      <p:grpSpPr>
        <a:xfrm>
          <a:off x="0" y="0"/>
          <a:ext cx="0" cy="0"/>
          <a:chOff x="0" y="0"/>
          <a:chExt cx="0" cy="0"/>
        </a:xfrm>
      </p:grpSpPr>
      <p:sp>
        <p:nvSpPr>
          <p:cNvPr id="13314" name="Titelplatzhalt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3315" name="Textplatzhalt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prstClr val="black">
                    <a:tint val="75000"/>
                  </a:prstClr>
                </a:solidFill>
                <a:latin typeface="Times New Roman" panose="02020603050405020304" pitchFamily="18" charset="0"/>
              </a:defRPr>
            </a:lvl1pPr>
          </a:lstStyle>
          <a:p>
            <a:pPr eaLnBrk="0" fontAlgn="base" hangingPunct="0">
              <a:spcBef>
                <a:spcPct val="0"/>
              </a:spcBef>
              <a:spcAft>
                <a:spcPct val="0"/>
              </a:spcAft>
              <a:defRPr/>
            </a:pPr>
            <a:fld id="{32CC31C8-29B5-43F2-9268-CA67E1336796}" type="datetimeFigureOut">
              <a:rPr lang="de-DE"/>
              <a:pPr eaLnBrk="0" fontAlgn="base" hangingPunct="0">
                <a:spcBef>
                  <a:spcPct val="0"/>
                </a:spcBef>
                <a:spcAft>
                  <a:spcPct val="0"/>
                </a:spcAft>
                <a:defRPr/>
              </a:pPr>
              <a:t>30.01.2023</a:t>
            </a:fld>
            <a:endParaRPr lang="de-DE"/>
          </a:p>
        </p:txBody>
      </p:sp>
      <p:sp>
        <p:nvSpPr>
          <p:cNvPr id="5" name="Fußzeilenplatzhalt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prstClr val="black">
                    <a:tint val="75000"/>
                  </a:prstClr>
                </a:solidFill>
                <a:latin typeface="Times New Roman" panose="02020603050405020304" pitchFamily="18" charset="0"/>
              </a:defRPr>
            </a:lvl1pPr>
          </a:lstStyle>
          <a:p>
            <a:pPr eaLnBrk="0" fontAlgn="base" hangingPunct="0">
              <a:spcBef>
                <a:spcPct val="0"/>
              </a:spcBef>
              <a:spcAft>
                <a:spcPct val="0"/>
              </a:spcAft>
              <a:defRPr/>
            </a:pPr>
            <a:endParaRPr lang="de-DE"/>
          </a:p>
        </p:txBody>
      </p:sp>
      <p:sp>
        <p:nvSpPr>
          <p:cNvPr id="6" name="Foliennummernplatzhalt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prstClr val="black">
                    <a:tint val="75000"/>
                  </a:prstClr>
                </a:solidFill>
                <a:latin typeface="Times New Roman" panose="02020603050405020304" pitchFamily="18" charset="0"/>
              </a:defRPr>
            </a:lvl1pPr>
          </a:lstStyle>
          <a:p>
            <a:pPr eaLnBrk="0" fontAlgn="base" hangingPunct="0">
              <a:spcBef>
                <a:spcPct val="0"/>
              </a:spcBef>
              <a:spcAft>
                <a:spcPct val="0"/>
              </a:spcAft>
              <a:defRPr/>
            </a:pPr>
            <a:fld id="{6DC5FE0C-1221-4512-BF35-BFC201E1C5F5}" type="slidenum">
              <a:rPr lang="de-DE"/>
              <a:pPr eaLnBrk="0" fontAlgn="base" hangingPunct="0">
                <a:spcBef>
                  <a:spcPct val="0"/>
                </a:spcBef>
                <a:spcAft>
                  <a:spcPct val="0"/>
                </a:spcAft>
                <a:defRPr/>
              </a:pPr>
              <a:t>‹Nr.›</a:t>
            </a:fld>
            <a:endParaRPr lang="de-DE"/>
          </a:p>
        </p:txBody>
      </p:sp>
    </p:spTree>
    <p:extLst>
      <p:ext uri="{BB962C8B-B14F-4D97-AF65-F5344CB8AC3E}">
        <p14:creationId xmlns:p14="http://schemas.microsoft.com/office/powerpoint/2010/main" val="168241619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7FAFD"/>
            </a:gs>
            <a:gs pos="3000">
              <a:srgbClr val="F7FAFD"/>
            </a:gs>
            <a:gs pos="74001">
              <a:srgbClr val="B5D2EC"/>
            </a:gs>
            <a:gs pos="83000">
              <a:srgbClr val="B5D2EC"/>
            </a:gs>
            <a:gs pos="100000">
              <a:srgbClr val="CEE1F2"/>
            </a:gs>
          </a:gsLst>
          <a:lin ang="16200000" scaled="1"/>
        </a:gra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Textplatzhalt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4" name="Datumsplatzhalt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fld id="{C46FD38D-EEAF-4F63-ADBE-5A5A073B0A53}" type="datetimeFigureOut">
              <a:rPr lang="de-DE">
                <a:solidFill>
                  <a:prstClr val="black">
                    <a:tint val="75000"/>
                  </a:prstClr>
                </a:solidFill>
                <a:latin typeface="Times New Roman" panose="02020603050405020304" pitchFamily="18" charset="0"/>
              </a:rPr>
              <a:pPr eaLnBrk="0" fontAlgn="base" hangingPunct="0">
                <a:spcBef>
                  <a:spcPct val="0"/>
                </a:spcBef>
                <a:spcAft>
                  <a:spcPct val="0"/>
                </a:spcAft>
                <a:defRPr/>
              </a:pPr>
              <a:t>30.01.2023</a:t>
            </a:fld>
            <a:endParaRPr lang="de-DE">
              <a:solidFill>
                <a:prstClr val="black">
                  <a:tint val="75000"/>
                </a:prstClr>
              </a:solidFill>
              <a:latin typeface="Times New Roman" panose="02020603050405020304" pitchFamily="18" charset="0"/>
            </a:endParaRPr>
          </a:p>
        </p:txBody>
      </p:sp>
      <p:sp>
        <p:nvSpPr>
          <p:cNvPr id="5" name="Fußzeilenplatzhalt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endParaRPr lang="de-DE">
              <a:solidFill>
                <a:prstClr val="black">
                  <a:tint val="75000"/>
                </a:prstClr>
              </a:solidFill>
              <a:latin typeface="Times New Roman" panose="02020603050405020304" pitchFamily="18" charset="0"/>
            </a:endParaRPr>
          </a:p>
        </p:txBody>
      </p:sp>
      <p:sp>
        <p:nvSpPr>
          <p:cNvPr id="6" name="Foliennummernplatzhalt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8A4E91A8-E4EE-4C46-9E37-3BF2F2348490}" type="slidenum">
              <a:rPr lang="de-DE">
                <a:solidFill>
                  <a:prstClr val="black">
                    <a:tint val="75000"/>
                  </a:prstClr>
                </a:solidFill>
                <a:latin typeface="Times New Roman" panose="02020603050405020304" pitchFamily="18" charset="0"/>
              </a:rPr>
              <a:pPr eaLnBrk="0" fontAlgn="base" hangingPunct="0">
                <a:spcBef>
                  <a:spcPct val="0"/>
                </a:spcBef>
                <a:spcAft>
                  <a:spcPct val="0"/>
                </a:spcAft>
                <a:defRPr/>
              </a:pPr>
              <a:t>‹Nr.›</a:t>
            </a:fld>
            <a:endParaRPr lang="de-DE">
              <a:solidFill>
                <a:prstClr val="black">
                  <a:tint val="75000"/>
                </a:prstClr>
              </a:solidFill>
              <a:latin typeface="Times New Roman" panose="02020603050405020304" pitchFamily="18" charset="0"/>
            </a:endParaRPr>
          </a:p>
        </p:txBody>
      </p:sp>
    </p:spTree>
    <p:extLst>
      <p:ext uri="{BB962C8B-B14F-4D97-AF65-F5344CB8AC3E}">
        <p14:creationId xmlns:p14="http://schemas.microsoft.com/office/powerpoint/2010/main" val="193586854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endParaRPr lang="de-DE"/>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de-DE"/>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defRPr>
            </a:lvl1pPr>
          </a:lstStyle>
          <a:p>
            <a:pPr fontAlgn="base">
              <a:spcAft>
                <a:spcPct val="0"/>
              </a:spcAft>
              <a:defRPr/>
            </a:pPr>
            <a:fld id="{1DD19954-FB1D-4D34-82D1-BFA07F5FE818}" type="slidenum">
              <a:rPr lang="de-DE" altLang="de-DE"/>
              <a:pPr fontAlgn="base">
                <a:spcAft>
                  <a:spcPct val="0"/>
                </a:spcAft>
                <a:defRPr/>
              </a:pPr>
              <a:t>‹Nr.›</a:t>
            </a:fld>
            <a:endParaRPr lang="de-DE" altLang="de-DE"/>
          </a:p>
        </p:txBody>
      </p:sp>
    </p:spTree>
    <p:extLst>
      <p:ext uri="{BB962C8B-B14F-4D97-AF65-F5344CB8AC3E}">
        <p14:creationId xmlns:p14="http://schemas.microsoft.com/office/powerpoint/2010/main" val="58833327"/>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endParaRPr lang="de-DE"/>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de-DE"/>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panose="020B0604020202020204" pitchFamily="34" charset="0"/>
              </a:defRPr>
            </a:lvl1pPr>
          </a:lstStyle>
          <a:p>
            <a:pPr fontAlgn="base">
              <a:spcAft>
                <a:spcPct val="0"/>
              </a:spcAft>
              <a:defRPr/>
            </a:pPr>
            <a:fld id="{23859291-0FEA-43B8-BB5E-0F095F1289FA}" type="slidenum">
              <a:rPr lang="de-DE" altLang="de-DE"/>
              <a:pPr fontAlgn="base">
                <a:spcAft>
                  <a:spcPct val="0"/>
                </a:spcAft>
                <a:defRPr/>
              </a:pPr>
              <a:t>‹Nr.›</a:t>
            </a:fld>
            <a:endParaRPr lang="de-DE" altLang="de-DE"/>
          </a:p>
        </p:txBody>
      </p:sp>
    </p:spTree>
    <p:extLst>
      <p:ext uri="{BB962C8B-B14F-4D97-AF65-F5344CB8AC3E}">
        <p14:creationId xmlns:p14="http://schemas.microsoft.com/office/powerpoint/2010/main" val="4113118553"/>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0AFEED65-B974-4AF5-9DBF-2CCF9503BFA3}"/>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endParaRPr lang="en-US" altLang="de-DE"/>
          </a:p>
        </p:txBody>
      </p:sp>
      <p:sp>
        <p:nvSpPr>
          <p:cNvPr id="13315" name="Text Placeholder 2">
            <a:extLst>
              <a:ext uri="{FF2B5EF4-FFF2-40B4-BE49-F238E27FC236}">
                <a16:creationId xmlns:a16="http://schemas.microsoft.com/office/drawing/2014/main" id="{C4B8B855-3F7E-4BB1-8850-14F4255112E0}"/>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4" name="Date Placeholder 3">
            <a:extLst>
              <a:ext uri="{FF2B5EF4-FFF2-40B4-BE49-F238E27FC236}">
                <a16:creationId xmlns:a16="http://schemas.microsoft.com/office/drawing/2014/main" id="{9EBEA0B8-42F8-4A6A-A998-C634CBB4F59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53FB009-4960-4D18-A621-9729ACA1A0F4}" type="datetimeFigureOut">
              <a:rPr lang="en-US"/>
              <a:pPr>
                <a:defRPr/>
              </a:pPr>
              <a:t>1/30/2023</a:t>
            </a:fld>
            <a:endParaRPr lang="en-US"/>
          </a:p>
        </p:txBody>
      </p:sp>
      <p:sp>
        <p:nvSpPr>
          <p:cNvPr id="5" name="Footer Placeholder 4">
            <a:extLst>
              <a:ext uri="{FF2B5EF4-FFF2-40B4-BE49-F238E27FC236}">
                <a16:creationId xmlns:a16="http://schemas.microsoft.com/office/drawing/2014/main" id="{5FA94A0B-EDBE-4E98-A4DD-AE6C117FE8A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de-DE" altLang="de-DE"/>
              <a:t>Dr. med. Dipl. Psych. C. Derra, Klinik Taubertal Bad Mergentheim</a:t>
            </a:r>
          </a:p>
        </p:txBody>
      </p:sp>
      <p:sp>
        <p:nvSpPr>
          <p:cNvPr id="6" name="Slide Number Placeholder 5">
            <a:extLst>
              <a:ext uri="{FF2B5EF4-FFF2-40B4-BE49-F238E27FC236}">
                <a16:creationId xmlns:a16="http://schemas.microsoft.com/office/drawing/2014/main" id="{D1960845-618B-4FB2-8626-DA2993D4D203}"/>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9B409A64-0C97-465A-AF89-1306B759FCE2}" type="slidenum">
              <a:rPr lang="de-DE" altLang="de-DE"/>
              <a:pPr>
                <a:defRPr/>
              </a:pPr>
              <a:t>‹Nr.›</a:t>
            </a:fld>
            <a:endParaRPr lang="de-DE" altLang="de-DE"/>
          </a:p>
          <a:p>
            <a:pPr>
              <a:defRPr/>
            </a:pPr>
            <a:endParaRPr lang="de-DE" altLang="de-DE"/>
          </a:p>
        </p:txBody>
      </p:sp>
    </p:spTree>
    <p:extLst>
      <p:ext uri="{BB962C8B-B14F-4D97-AF65-F5344CB8AC3E}">
        <p14:creationId xmlns:p14="http://schemas.microsoft.com/office/powerpoint/2010/main" val="321189431"/>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Lst>
  <p:transition spd="slow">
    <p:random/>
  </p:transition>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2150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anose="02020603050405020304" pitchFamily="18" charset="0"/>
              </a:defRPr>
            </a:lvl1pPr>
          </a:lstStyle>
          <a:p>
            <a:pPr fontAlgn="base">
              <a:spcBef>
                <a:spcPct val="0"/>
              </a:spcBef>
              <a:spcAft>
                <a:spcPct val="0"/>
              </a:spcAft>
              <a:defRPr/>
            </a:pPr>
            <a:endParaRPr lang="de-DE"/>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anose="02020603050405020304" pitchFamily="18" charset="0"/>
              </a:defRPr>
            </a:lvl1pPr>
          </a:lstStyle>
          <a:p>
            <a:pPr fontAlgn="base">
              <a:spcBef>
                <a:spcPct val="0"/>
              </a:spcBef>
              <a:spcAft>
                <a:spcPct val="0"/>
              </a:spcAft>
              <a:defRPr/>
            </a:pPr>
            <a:endParaRPr lang="de-DE"/>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fontAlgn="base">
              <a:spcBef>
                <a:spcPct val="0"/>
              </a:spcBef>
              <a:spcAft>
                <a:spcPct val="0"/>
              </a:spcAft>
              <a:defRPr/>
            </a:pPr>
            <a:fld id="{6B29F4C0-09B1-439A-B9BE-455315323F8B}" type="slidenum">
              <a:rPr lang="de-DE" altLang="de-DE"/>
              <a:pPr fontAlgn="base">
                <a:spcBef>
                  <a:spcPct val="0"/>
                </a:spcBef>
                <a:spcAft>
                  <a:spcPct val="0"/>
                </a:spcAft>
                <a:defRPr/>
              </a:pPr>
              <a:t>‹Nr.›</a:t>
            </a:fld>
            <a:endParaRPr lang="de-DE" altLang="de-DE"/>
          </a:p>
        </p:txBody>
      </p:sp>
    </p:spTree>
    <p:extLst>
      <p:ext uri="{BB962C8B-B14F-4D97-AF65-F5344CB8AC3E}">
        <p14:creationId xmlns:p14="http://schemas.microsoft.com/office/powerpoint/2010/main" val="774469452"/>
      </p:ext>
    </p:extLst>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4" r:id="rId14"/>
    <p:sldLayoutId id="2147484115" r:id="rId15"/>
    <p:sldLayoutId id="2147484116"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4"/>
          <p:cNvGrpSpPr>
            <a:grpSpLocks/>
          </p:cNvGrpSpPr>
          <p:nvPr/>
        </p:nvGrpSpPr>
        <p:grpSpPr bwMode="auto">
          <a:xfrm>
            <a:off x="0" y="0"/>
            <a:ext cx="12192000" cy="546100"/>
            <a:chOff x="0" y="0"/>
            <a:chExt cx="5760" cy="344"/>
          </a:xfrm>
        </p:grpSpPr>
        <p:sp>
          <p:nvSpPr>
            <p:cNvPr id="16389"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endParaRPr lang="de-DE" altLang="de-DE" sz="2400">
                <a:solidFill>
                  <a:srgbClr val="003300"/>
                </a:solidFill>
                <a:latin typeface="Times New Roman" panose="02020603050405020304" pitchFamily="18" charset="0"/>
              </a:endParaRPr>
            </a:p>
          </p:txBody>
        </p:sp>
        <p:sp>
          <p:nvSpPr>
            <p:cNvPr id="16390"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2400">
                <a:solidFill>
                  <a:srgbClr val="003300"/>
                </a:solidFill>
                <a:latin typeface="Times New Roman" panose="02020603050405020304" pitchFamily="18" charset="0"/>
              </a:endParaRPr>
            </a:p>
          </p:txBody>
        </p:sp>
        <p:sp>
          <p:nvSpPr>
            <p:cNvPr id="16391"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1800">
                <a:solidFill>
                  <a:srgbClr val="333300"/>
                </a:solidFill>
              </a:endParaRPr>
            </a:p>
          </p:txBody>
        </p:sp>
        <p:sp>
          <p:nvSpPr>
            <p:cNvPr id="16392"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1800">
                <a:solidFill>
                  <a:srgbClr val="333300"/>
                </a:solidFill>
              </a:endParaRPr>
            </a:p>
          </p:txBody>
        </p:sp>
        <p:sp>
          <p:nvSpPr>
            <p:cNvPr id="16393"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1800">
                <a:solidFill>
                  <a:srgbClr val="669900"/>
                </a:solidFill>
              </a:endParaRPr>
            </a:p>
          </p:txBody>
        </p:sp>
        <p:sp>
          <p:nvSpPr>
            <p:cNvPr id="16394"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1800">
                <a:solidFill>
                  <a:srgbClr val="333300"/>
                </a:solidFill>
              </a:endParaRPr>
            </a:p>
          </p:txBody>
        </p:sp>
        <p:sp>
          <p:nvSpPr>
            <p:cNvPr id="16395"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2400">
                <a:solidFill>
                  <a:srgbClr val="003300"/>
                </a:solidFill>
                <a:latin typeface="Times New Roman" panose="02020603050405020304" pitchFamily="18" charset="0"/>
              </a:endParaRPr>
            </a:p>
          </p:txBody>
        </p:sp>
        <p:sp>
          <p:nvSpPr>
            <p:cNvPr id="16396"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1800">
                <a:solidFill>
                  <a:srgbClr val="669900"/>
                </a:solidFill>
              </a:endParaRPr>
            </a:p>
          </p:txBody>
        </p:sp>
        <p:sp>
          <p:nvSpPr>
            <p:cNvPr id="16397"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endParaRPr lang="de-DE" altLang="de-DE" sz="1800">
                <a:solidFill>
                  <a:srgbClr val="669900"/>
                </a:solidFill>
              </a:endParaRPr>
            </a:p>
          </p:txBody>
        </p:sp>
      </p:grpSp>
      <p:sp>
        <p:nvSpPr>
          <p:cNvPr id="13315" name="Rectangle 14"/>
          <p:cNvSpPr>
            <a:spLocks noGrp="1" noChangeArrowheads="1"/>
          </p:cNvSpPr>
          <p:nvPr>
            <p:ph type="title"/>
          </p:nvPr>
        </p:nvSpPr>
        <p:spPr bwMode="auto">
          <a:xfrm>
            <a:off x="609600" y="457201"/>
            <a:ext cx="10972800"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3316" name="Rectangle 15"/>
          <p:cNvSpPr>
            <a:spLocks noGrp="1" noChangeArrowheads="1"/>
          </p:cNvSpPr>
          <p:nvPr>
            <p:ph type="body" idx="1"/>
          </p:nvPr>
        </p:nvSpPr>
        <p:spPr bwMode="auto">
          <a:xfrm>
            <a:off x="609600" y="1484313"/>
            <a:ext cx="10972800"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Tree>
    <p:extLst>
      <p:ext uri="{BB962C8B-B14F-4D97-AF65-F5344CB8AC3E}">
        <p14:creationId xmlns:p14="http://schemas.microsoft.com/office/powerpoint/2010/main" val="3837907142"/>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 id="2147484131" r:id="rId14"/>
  </p:sldLayoutIdLst>
  <p:transition spd="med"/>
  <p:txStyles>
    <p:titleStyle>
      <a:lvl1pPr algn="l" rtl="0" eaLnBrk="0" fontAlgn="base" hangingPunct="0">
        <a:spcBef>
          <a:spcPct val="0"/>
        </a:spcBef>
        <a:spcAft>
          <a:spcPct val="0"/>
        </a:spcAft>
        <a:defRPr sz="3000" b="1">
          <a:solidFill>
            <a:schemeClr val="tx1"/>
          </a:solidFill>
          <a:latin typeface="+mj-lt"/>
          <a:ea typeface="+mj-ea"/>
          <a:cs typeface="+mj-cs"/>
        </a:defRPr>
      </a:lvl1pPr>
      <a:lvl2pPr algn="l" rtl="0" eaLnBrk="0" fontAlgn="base" hangingPunct="0">
        <a:spcBef>
          <a:spcPct val="0"/>
        </a:spcBef>
        <a:spcAft>
          <a:spcPct val="0"/>
        </a:spcAft>
        <a:defRPr sz="3000" b="1">
          <a:solidFill>
            <a:schemeClr val="tx1"/>
          </a:solidFill>
          <a:latin typeface="Arial" charset="0"/>
        </a:defRPr>
      </a:lvl2pPr>
      <a:lvl3pPr algn="l" rtl="0" eaLnBrk="0" fontAlgn="base" hangingPunct="0">
        <a:spcBef>
          <a:spcPct val="0"/>
        </a:spcBef>
        <a:spcAft>
          <a:spcPct val="0"/>
        </a:spcAft>
        <a:defRPr sz="3000" b="1">
          <a:solidFill>
            <a:schemeClr val="tx1"/>
          </a:solidFill>
          <a:latin typeface="Arial" charset="0"/>
        </a:defRPr>
      </a:lvl3pPr>
      <a:lvl4pPr algn="l" rtl="0" eaLnBrk="0" fontAlgn="base" hangingPunct="0">
        <a:spcBef>
          <a:spcPct val="0"/>
        </a:spcBef>
        <a:spcAft>
          <a:spcPct val="0"/>
        </a:spcAft>
        <a:defRPr sz="3000" b="1">
          <a:solidFill>
            <a:schemeClr val="tx1"/>
          </a:solidFill>
          <a:latin typeface="Arial" charset="0"/>
        </a:defRPr>
      </a:lvl4pPr>
      <a:lvl5pPr algn="l" rtl="0" eaLnBrk="0" fontAlgn="base" hangingPunct="0">
        <a:spcBef>
          <a:spcPct val="0"/>
        </a:spcBef>
        <a:spcAft>
          <a:spcPct val="0"/>
        </a:spcAft>
        <a:defRPr sz="3000" b="1">
          <a:solidFill>
            <a:schemeClr val="tx1"/>
          </a:solidFill>
          <a:latin typeface="Arial" charset="0"/>
        </a:defRPr>
      </a:lvl5pPr>
      <a:lvl6pPr marL="457200" algn="l" rtl="0" fontAlgn="base">
        <a:spcBef>
          <a:spcPct val="0"/>
        </a:spcBef>
        <a:spcAft>
          <a:spcPct val="0"/>
        </a:spcAft>
        <a:defRPr sz="3000" b="1">
          <a:solidFill>
            <a:schemeClr val="tx1"/>
          </a:solidFill>
          <a:latin typeface="Arial" charset="0"/>
        </a:defRPr>
      </a:lvl6pPr>
      <a:lvl7pPr marL="914400" algn="l" rtl="0" fontAlgn="base">
        <a:spcBef>
          <a:spcPct val="0"/>
        </a:spcBef>
        <a:spcAft>
          <a:spcPct val="0"/>
        </a:spcAft>
        <a:defRPr sz="3000" b="1">
          <a:solidFill>
            <a:schemeClr val="tx1"/>
          </a:solidFill>
          <a:latin typeface="Arial" charset="0"/>
        </a:defRPr>
      </a:lvl7pPr>
      <a:lvl8pPr marL="1371600" algn="l" rtl="0" fontAlgn="base">
        <a:spcBef>
          <a:spcPct val="0"/>
        </a:spcBef>
        <a:spcAft>
          <a:spcPct val="0"/>
        </a:spcAft>
        <a:defRPr sz="3000" b="1">
          <a:solidFill>
            <a:schemeClr val="tx1"/>
          </a:solidFill>
          <a:latin typeface="Arial" charset="0"/>
        </a:defRPr>
      </a:lvl8pPr>
      <a:lvl9pPr marL="1828800" algn="l" rtl="0" fontAlgn="base">
        <a:spcBef>
          <a:spcPct val="0"/>
        </a:spcBef>
        <a:spcAft>
          <a:spcPct val="0"/>
        </a:spcAft>
        <a:defRPr sz="3000" b="1">
          <a:solidFill>
            <a:schemeClr val="tx1"/>
          </a:solidFill>
          <a:latin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anose="05000000000000000000"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anose="05000000000000000000"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2.bin"/><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4.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44.xml"/><Relationship Id="rId1" Type="http://schemas.openxmlformats.org/officeDocument/2006/relationships/slideLayout" Target="../slideLayouts/slideLayout7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hyperlink" Target="../../../Videos/Blitzhypnose%20mit%20Nicole%20Wackernagel%20-%20Instant%20hypnosis%20induction%20with%20Nicole%20Wackernagel(1).mp4"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1.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8.emf"/><Relationship Id="rId1" Type="http://schemas.openxmlformats.org/officeDocument/2006/relationships/slideLayout" Target="../slideLayouts/slideLayout112.xml"/><Relationship Id="rId4" Type="http://schemas.openxmlformats.org/officeDocument/2006/relationships/image" Target="../media/image39.jpg"/></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8" Type="http://schemas.openxmlformats.org/officeDocument/2006/relationships/hyperlink" Target="https://www.klett-cotta.de/downloads?sonder_download=on&amp;id=111131&amp;subsubnavi_verlag=23219" TargetMode="External"/><Relationship Id="rId3" Type="http://schemas.openxmlformats.org/officeDocument/2006/relationships/hyperlink" Target="https://www.zentrale-pruefstelle-praevention.de/" TargetMode="External"/><Relationship Id="rId7" Type="http://schemas.openxmlformats.org/officeDocument/2006/relationships/hyperlink" Target="https://www.klett-cotta.biz/downloads_klettcotta/Derra_Schilling_Achtsamkeit_Schlaf_Zusatz_und_Audio.zip" TargetMode="External"/><Relationship Id="rId12" Type="http://schemas.openxmlformats.org/officeDocument/2006/relationships/hyperlink" Target="https://www.youtube.com/watch?v=_DTmGtznab4"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klett-cotta.de/media/44/Derra_Schilling_Downloadmaterial.33048.pdf" TargetMode="External"/><Relationship Id="rId11" Type="http://schemas.openxmlformats.org/officeDocument/2006/relationships/image" Target="../media/image42.png"/><Relationship Id="rId5" Type="http://schemas.openxmlformats.org/officeDocument/2006/relationships/hyperlink" Target="https://www.klett-cotta.biz/downloads_klettcotta/Achtsamkeit_und_Schmerz_AUDIO.zip" TargetMode="External"/><Relationship Id="rId10" Type="http://schemas.openxmlformats.org/officeDocument/2006/relationships/image" Target="../media/image41.png"/><Relationship Id="rId4" Type="http://schemas.openxmlformats.org/officeDocument/2006/relationships/hyperlink" Target="http://www.youtube.com/watch?v=u4gZgnCy5ew" TargetMode="External"/><Relationship Id="rId9" Type="http://schemas.openxmlformats.org/officeDocument/2006/relationships/hyperlink" Target="http://www.dg-e.d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dg-e.de/"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zentrale-pruefstelle-praevention.de/" TargetMode="External"/><Relationship Id="rId7" Type="http://schemas.openxmlformats.org/officeDocument/2006/relationships/hyperlink" Target="http://www.dg-e.d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www.klett-cotta.de/downloads?sonder_download=on&amp;id=111131&amp;subsubnavi_verlag=23219" TargetMode="External"/><Relationship Id="rId5" Type="http://schemas.openxmlformats.org/officeDocument/2006/relationships/hyperlink" Target="http://www.youtube.com/watch?v=gHO_6FSTrG4" TargetMode="External"/><Relationship Id="rId4" Type="http://schemas.openxmlformats.org/officeDocument/2006/relationships/hyperlink" Target="http://www.youtube.com/watch?v=u4gZgnCy5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a:extLst>
              <a:ext uri="{FF2B5EF4-FFF2-40B4-BE49-F238E27FC236}">
                <a16:creationId xmlns:a16="http://schemas.microsoft.com/office/drawing/2014/main" id="{E88EEE07-2F15-4127-A292-0B2BEA516345}"/>
              </a:ext>
            </a:extLst>
          </p:cNvPr>
          <p:cNvSpPr>
            <a:spLocks noGrp="1" noChangeArrowheads="1"/>
          </p:cNvSpPr>
          <p:nvPr>
            <p:ph type="ctrTitle"/>
          </p:nvPr>
        </p:nvSpPr>
        <p:spPr>
          <a:xfrm>
            <a:off x="2725739" y="256304"/>
            <a:ext cx="6580187" cy="1173193"/>
          </a:xfrm>
        </p:spPr>
        <p:txBody>
          <a:bodyPr>
            <a:normAutofit/>
          </a:bodyPr>
          <a:lstStyle/>
          <a:p>
            <a:pPr algn="ctr" eaLnBrk="1" hangingPunct="1"/>
            <a:r>
              <a:rPr lang="de-DE" altLang="de-DE" sz="4400" dirty="0">
                <a:solidFill>
                  <a:schemeClr val="tx1"/>
                </a:solidFill>
                <a:effectLst>
                  <a:outerShdw blurRad="38100" dist="38100" dir="2700000" algn="tl">
                    <a:srgbClr val="000000">
                      <a:alpha val="43137"/>
                    </a:srgbClr>
                  </a:outerShdw>
                </a:effectLst>
              </a:rPr>
              <a:t>Autogenes Training</a:t>
            </a:r>
            <a:br>
              <a:rPr lang="de-DE" altLang="de-DE" sz="4400" dirty="0">
                <a:solidFill>
                  <a:schemeClr val="tx1"/>
                </a:solidFill>
              </a:rPr>
            </a:br>
            <a:r>
              <a:rPr lang="de-DE" altLang="de-DE" sz="3200" dirty="0">
                <a:solidFill>
                  <a:schemeClr val="tx1"/>
                </a:solidFill>
                <a:effectLst>
                  <a:outerShdw blurRad="38100" dist="38100" dir="2700000" algn="tl">
                    <a:srgbClr val="000000">
                      <a:alpha val="43137"/>
                    </a:srgbClr>
                  </a:outerShdw>
                </a:effectLst>
              </a:rPr>
              <a:t>Praxis, Methodik und Didaktik</a:t>
            </a:r>
            <a:endParaRPr lang="de-DE" altLang="de-DE" sz="3200" dirty="0">
              <a:effectLst>
                <a:outerShdw blurRad="38100" dist="38100" dir="2700000" algn="tl">
                  <a:srgbClr val="000000">
                    <a:alpha val="43137"/>
                  </a:srgbClr>
                </a:outerShdw>
              </a:effectLst>
            </a:endParaRPr>
          </a:p>
        </p:txBody>
      </p:sp>
      <p:sp>
        <p:nvSpPr>
          <p:cNvPr id="534531" name="Rectangle 3">
            <a:extLst>
              <a:ext uri="{FF2B5EF4-FFF2-40B4-BE49-F238E27FC236}">
                <a16:creationId xmlns:a16="http://schemas.microsoft.com/office/drawing/2014/main" id="{817AE4F3-F1F0-49D9-98CD-0E939D5DD8A0}"/>
              </a:ext>
            </a:extLst>
          </p:cNvPr>
          <p:cNvSpPr>
            <a:spLocks noGrp="1" noChangeArrowheads="1"/>
          </p:cNvSpPr>
          <p:nvPr>
            <p:ph type="subTitle" idx="1"/>
          </p:nvPr>
        </p:nvSpPr>
        <p:spPr>
          <a:xfrm>
            <a:off x="1987950" y="1778748"/>
            <a:ext cx="7740650" cy="881063"/>
          </a:xfrm>
        </p:spPr>
        <p:txBody>
          <a:bodyPr/>
          <a:lstStyle/>
          <a:p>
            <a:pPr algn="ctr" eaLnBrk="1" hangingPunct="1">
              <a:lnSpc>
                <a:spcPct val="90000"/>
              </a:lnSpc>
            </a:pPr>
            <a:r>
              <a:rPr lang="de-DE" altLang="de-DE" sz="2800" dirty="0"/>
              <a:t>Bayreuth Januar 2023</a:t>
            </a:r>
          </a:p>
          <a:p>
            <a:pPr algn="ctr" eaLnBrk="1" hangingPunct="1">
              <a:lnSpc>
                <a:spcPct val="90000"/>
              </a:lnSpc>
            </a:pPr>
            <a:endParaRPr lang="de-DE" altLang="de-DE" b="1" dirty="0"/>
          </a:p>
        </p:txBody>
      </p:sp>
      <p:pic>
        <p:nvPicPr>
          <p:cNvPr id="534532" name="Picture 2" descr="C:\Users\derra\Pictures\psychoso_gruppentherapie_m.jpg">
            <a:extLst>
              <a:ext uri="{FF2B5EF4-FFF2-40B4-BE49-F238E27FC236}">
                <a16:creationId xmlns:a16="http://schemas.microsoft.com/office/drawing/2014/main" id="{5D1C43C6-6667-4916-BC66-F345142C53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78"/>
          <a:stretch/>
        </p:blipFill>
        <p:spPr bwMode="auto">
          <a:xfrm>
            <a:off x="3579962" y="2771181"/>
            <a:ext cx="8427159" cy="3767583"/>
          </a:xfrm>
          <a:prstGeom prst="rect">
            <a:avLst/>
          </a:prstGeom>
          <a:noFill/>
          <a:ln>
            <a:noFill/>
          </a:ln>
          <a:effectLst>
            <a:glow rad="1016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6">
            <a:extLst>
              <a:ext uri="{FF2B5EF4-FFF2-40B4-BE49-F238E27FC236}">
                <a16:creationId xmlns:a16="http://schemas.microsoft.com/office/drawing/2014/main" id="{AE8E1BFB-CAF0-46E5-B138-4B816755FA7C}"/>
              </a:ext>
            </a:extLst>
          </p:cNvPr>
          <p:cNvSpPr>
            <a:spLocks noChangeArrowheads="1"/>
          </p:cNvSpPr>
          <p:nvPr/>
        </p:nvSpPr>
        <p:spPr bwMode="auto">
          <a:xfrm>
            <a:off x="181849" y="3004189"/>
            <a:ext cx="3384645" cy="265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20000"/>
              </a:spcBef>
              <a:spcAft>
                <a:spcPct val="5000"/>
              </a:spcAft>
              <a:buClr>
                <a:srgbClr val="336600"/>
              </a:buClr>
              <a:buSzTx/>
              <a:buFontTx/>
              <a:buNone/>
              <a:tabLst/>
              <a:defRPr/>
            </a:pPr>
            <a:r>
              <a:rPr kumimoji="0" lang="de-DE" sz="2400" b="0" i="0" u="none" strike="noStrike" kern="1200" cap="none" spc="0" normalizeH="0" baseline="0" noProof="0" dirty="0">
                <a:ln>
                  <a:noFill/>
                </a:ln>
                <a:solidFill>
                  <a:prstClr val="black"/>
                </a:solidFill>
                <a:effectLst/>
                <a:uLnTx/>
                <a:uFillTx/>
                <a:latin typeface="Corbel" panose="020B0503020204020204" pitchFamily="34" charset="0"/>
                <a:ea typeface="MS PGothic" pitchFamily="34" charset="-128"/>
                <a:cs typeface="+mn-cs"/>
              </a:rPr>
              <a:t>CLAUS DERRA   CORINNA SCHILLING</a:t>
            </a:r>
          </a:p>
          <a:p>
            <a:pPr marL="0" marR="0" lvl="0" indent="0" algn="ctr" defTabSz="914400" rtl="0" eaLnBrk="1" fontAlgn="auto" latinLnBrk="0" hangingPunct="1">
              <a:lnSpc>
                <a:spcPct val="100000"/>
              </a:lnSpc>
              <a:spcBef>
                <a:spcPct val="20000"/>
              </a:spcBef>
              <a:spcAft>
                <a:spcPct val="5000"/>
              </a:spcAft>
              <a:buClr>
                <a:srgbClr val="336600"/>
              </a:buClr>
              <a:buSzTx/>
              <a:buFontTx/>
              <a:buNone/>
              <a:tabLst/>
              <a:defRPr/>
            </a:pPr>
            <a:r>
              <a:rPr kumimoji="0" lang="de-DE" sz="2400" b="0" i="0" u="none" strike="noStrike" kern="1200" cap="none" spc="0" normalizeH="0" baseline="0" noProof="0" dirty="0">
                <a:ln>
                  <a:noFill/>
                </a:ln>
                <a:solidFill>
                  <a:prstClr val="black"/>
                </a:solidFill>
                <a:effectLst/>
                <a:uLnTx/>
                <a:uFillTx/>
                <a:latin typeface="Corbel" panose="020B0503020204020204" pitchFamily="34" charset="0"/>
                <a:ea typeface="MS PGothic" pitchFamily="34" charset="-128"/>
                <a:cs typeface="+mn-cs"/>
              </a:rPr>
              <a:t>Berlin</a:t>
            </a:r>
          </a:p>
          <a:p>
            <a:pPr marL="0" marR="0" lvl="0" indent="0" algn="ctr" defTabSz="914400" rtl="0" eaLnBrk="1" fontAlgn="auto" latinLnBrk="0" hangingPunct="1">
              <a:lnSpc>
                <a:spcPct val="100000"/>
              </a:lnSpc>
              <a:spcBef>
                <a:spcPct val="20000"/>
              </a:spcBef>
              <a:spcAft>
                <a:spcPct val="5000"/>
              </a:spcAft>
              <a:buClr>
                <a:srgbClr val="336600"/>
              </a:buClr>
              <a:buSzTx/>
              <a:buFontTx/>
              <a:buNone/>
              <a:tabLst/>
              <a:defRPr/>
            </a:pPr>
            <a:endParaRPr kumimoji="0" lang="de-DE" sz="2400" b="0" i="0" u="none" strike="noStrike" kern="1200" cap="none" spc="0" normalizeH="0" baseline="0" noProof="0" dirty="0">
              <a:ln>
                <a:noFill/>
              </a:ln>
              <a:solidFill>
                <a:prstClr val="black"/>
              </a:solidFill>
              <a:effectLst/>
              <a:uLnTx/>
              <a:uFillTx/>
              <a:latin typeface="Corbel" panose="020B0503020204020204" pitchFamily="34" charset="0"/>
              <a:ea typeface="MS PGothic" pitchFamily="34" charset="-128"/>
              <a:cs typeface="+mn-cs"/>
            </a:endParaRPr>
          </a:p>
          <a:p>
            <a:pPr marL="0" marR="0" lvl="0" indent="0" algn="ctr" defTabSz="914400" rtl="0" eaLnBrk="1" fontAlgn="auto" latinLnBrk="0" hangingPunct="1">
              <a:lnSpc>
                <a:spcPct val="100000"/>
              </a:lnSpc>
              <a:spcBef>
                <a:spcPct val="20000"/>
              </a:spcBef>
              <a:spcAft>
                <a:spcPct val="5000"/>
              </a:spcAft>
              <a:buClr>
                <a:srgbClr val="336600"/>
              </a:buClr>
              <a:buSzTx/>
              <a:buFontTx/>
              <a:buNone/>
              <a:tabLst/>
              <a:defRPr/>
            </a:pPr>
            <a:r>
              <a:rPr kumimoji="0" lang="de-DE" sz="2400" b="0" i="0" u="none" strike="noStrike" kern="1200" cap="none" spc="0" normalizeH="0" baseline="0" noProof="0" dirty="0">
                <a:ln>
                  <a:noFill/>
                </a:ln>
                <a:solidFill>
                  <a:prstClr val="black"/>
                </a:solidFill>
                <a:effectLst/>
                <a:uLnTx/>
                <a:uFillTx/>
                <a:latin typeface="Corbel" panose="020B0503020204020204" pitchFamily="34" charset="0"/>
                <a:ea typeface="MS PGothic" pitchFamily="34" charset="-128"/>
                <a:cs typeface="+mn-cs"/>
              </a:rPr>
              <a:t>derra@gmx.de</a:t>
            </a:r>
          </a:p>
          <a:p>
            <a:pPr marL="0" marR="0" lvl="0" indent="0" algn="l" defTabSz="914400" rtl="0" eaLnBrk="1" fontAlgn="auto" latinLnBrk="0" hangingPunct="1">
              <a:lnSpc>
                <a:spcPct val="100000"/>
              </a:lnSpc>
              <a:spcBef>
                <a:spcPct val="20000"/>
              </a:spcBef>
              <a:spcAft>
                <a:spcPct val="5000"/>
              </a:spcAft>
              <a:buClr>
                <a:srgbClr val="336600"/>
              </a:buClr>
              <a:buSzTx/>
              <a:buFontTx/>
              <a:buNone/>
              <a:tabLst/>
              <a:defRPr/>
            </a:pPr>
            <a:endParaRPr kumimoji="0" lang="de-DE" sz="1800" b="0" i="0" u="none" strike="noStrike" kern="1200" cap="none" spc="0" normalizeH="0" baseline="0" noProof="0" dirty="0">
              <a:ln>
                <a:noFill/>
              </a:ln>
              <a:solidFill>
                <a:srgbClr val="336699"/>
              </a:solidFill>
              <a:effectLst/>
              <a:uLnTx/>
              <a:uFillTx/>
              <a:latin typeface="Calibri" panose="020F0502020204030204"/>
              <a:ea typeface="MS PGothic" pitchFamily="34" charset="-128"/>
              <a:cs typeface="+mn-cs"/>
            </a:endParaRPr>
          </a:p>
        </p:txBody>
      </p:sp>
      <p:pic>
        <p:nvPicPr>
          <p:cNvPr id="8"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21111" y="10696"/>
            <a:ext cx="1841886" cy="2482818"/>
          </a:xfrm>
          <a:prstGeom prst="rect">
            <a:avLst/>
          </a:prstGeom>
          <a:noFill/>
          <a:ln>
            <a:noFill/>
          </a:ln>
          <a:effectLst>
            <a:outerShdw blurRad="50800" dist="1270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849" y="104775"/>
            <a:ext cx="1947201" cy="2299586"/>
          </a:xfrm>
          <a:prstGeom prst="rect">
            <a:avLst/>
          </a:prstGeom>
          <a:noFill/>
          <a:ln>
            <a:noFill/>
          </a:ln>
          <a:effectLst>
            <a:outerShdw blurRad="50800" dist="1270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218364" y="159851"/>
            <a:ext cx="8789158" cy="5133691"/>
          </a:xfrm>
          <a:solidFill>
            <a:schemeClr val="bg1"/>
          </a:solidFill>
        </p:spPr>
        <p:txBody>
          <a:bodyPr/>
          <a:lstStyle/>
          <a:p>
            <a:pPr marL="0" indent="0">
              <a:lnSpc>
                <a:spcPts val="3360"/>
              </a:lnSpc>
              <a:spcAft>
                <a:spcPts val="1200"/>
              </a:spcAft>
              <a:buNone/>
            </a:pPr>
            <a:r>
              <a:rPr lang="de-DE" dirty="0"/>
              <a:t>  6. </a:t>
            </a:r>
            <a:r>
              <a:rPr lang="de-DE" dirty="0">
                <a:effectLst>
                  <a:outerShdw blurRad="38100" dist="38100" dir="2700000" algn="tl">
                    <a:srgbClr val="000000">
                      <a:alpha val="43137"/>
                    </a:srgbClr>
                  </a:outerShdw>
                </a:effectLst>
              </a:rPr>
              <a:t>Welcher </a:t>
            </a:r>
            <a:r>
              <a:rPr lang="de-DE" dirty="0" err="1">
                <a:effectLst>
                  <a:outerShdw blurRad="38100" dist="38100" dir="2700000" algn="tl">
                    <a:srgbClr val="000000">
                      <a:alpha val="43137"/>
                    </a:srgbClr>
                  </a:outerShdw>
                </a:effectLst>
              </a:rPr>
              <a:t>Bodyscan</a:t>
            </a:r>
            <a:r>
              <a:rPr lang="de-DE" dirty="0">
                <a:effectLst>
                  <a:outerShdw blurRad="38100" dist="38100" dir="2700000" algn="tl">
                    <a:srgbClr val="000000">
                      <a:alpha val="43137"/>
                    </a:srgbClr>
                  </a:outerShdw>
                </a:effectLst>
              </a:rPr>
              <a:t> ist geeignet für mich?</a:t>
            </a:r>
          </a:p>
          <a:p>
            <a:pPr lvl="1">
              <a:lnSpc>
                <a:spcPts val="3360"/>
              </a:lnSpc>
              <a:spcAft>
                <a:spcPts val="1200"/>
              </a:spcAft>
              <a:buFont typeface="Arial" panose="020B0604020202020204" pitchFamily="34" charset="0"/>
              <a:buChar char="•"/>
            </a:pPr>
            <a:r>
              <a:rPr lang="de-DE" sz="2800" dirty="0"/>
              <a:t>6.1. </a:t>
            </a:r>
            <a:r>
              <a:rPr lang="de-DE" sz="2800" dirty="0" err="1"/>
              <a:t>Bodyscan</a:t>
            </a:r>
            <a:r>
              <a:rPr lang="de-DE" sz="2800" dirty="0"/>
              <a:t> aktiv im Sitzen (dynamische Kurzform)</a:t>
            </a:r>
          </a:p>
          <a:p>
            <a:pPr lvl="1">
              <a:lnSpc>
                <a:spcPts val="3360"/>
              </a:lnSpc>
              <a:spcAft>
                <a:spcPts val="1200"/>
              </a:spcAft>
              <a:buFont typeface="Arial" panose="020B0604020202020204" pitchFamily="34" charset="0"/>
              <a:buChar char="•"/>
            </a:pPr>
            <a:r>
              <a:rPr lang="de-DE" sz="2800" dirty="0"/>
              <a:t>6.2 </a:t>
            </a:r>
            <a:r>
              <a:rPr lang="de-DE" sz="2800" dirty="0" err="1"/>
              <a:t>Bodyscan</a:t>
            </a:r>
            <a:r>
              <a:rPr lang="de-DE" sz="2800" dirty="0"/>
              <a:t> mit Imagination im Sitzen	</a:t>
            </a:r>
          </a:p>
          <a:p>
            <a:pPr lvl="1">
              <a:lnSpc>
                <a:spcPts val="3360"/>
              </a:lnSpc>
              <a:spcAft>
                <a:spcPts val="1200"/>
              </a:spcAft>
              <a:buFont typeface="Arial" panose="020B0604020202020204" pitchFamily="34" charset="0"/>
              <a:buChar char="•"/>
            </a:pPr>
            <a:r>
              <a:rPr lang="de-DE" sz="2800" dirty="0"/>
              <a:t>6.3. </a:t>
            </a:r>
            <a:r>
              <a:rPr lang="de-DE" sz="2800" dirty="0" err="1"/>
              <a:t>Bodyscan</a:t>
            </a:r>
            <a:r>
              <a:rPr lang="de-DE" sz="2800" dirty="0"/>
              <a:t> intensiv im Liegen  (Ruhige Langform)</a:t>
            </a:r>
          </a:p>
          <a:p>
            <a:pPr lvl="1">
              <a:lnSpc>
                <a:spcPts val="3360"/>
              </a:lnSpc>
              <a:spcAft>
                <a:spcPts val="1200"/>
              </a:spcAft>
              <a:buFont typeface="Arial" panose="020B0604020202020204" pitchFamily="34" charset="0"/>
              <a:buChar char="•"/>
            </a:pPr>
            <a:r>
              <a:rPr lang="de-DE" sz="2800" dirty="0"/>
              <a:t>6.4. </a:t>
            </a:r>
            <a:r>
              <a:rPr lang="de-DE" sz="2800" dirty="0" err="1"/>
              <a:t>Bodyscan</a:t>
            </a:r>
            <a:r>
              <a:rPr lang="de-DE" sz="2800" dirty="0"/>
              <a:t> Kurzform</a:t>
            </a:r>
          </a:p>
        </p:txBody>
      </p:sp>
      <p:sp>
        <p:nvSpPr>
          <p:cNvPr id="4" name="Textfeld 3"/>
          <p:cNvSpPr txBox="1"/>
          <p:nvPr/>
        </p:nvSpPr>
        <p:spPr>
          <a:xfrm>
            <a:off x="941696" y="4007012"/>
            <a:ext cx="5377217" cy="147732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rPr>
              <a:t>https://www.klett-cotta.de/downloads?sonder_download=on&amp;id=111131&amp;subsubnavi_verlag=23219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3300"/>
              </a:solidFill>
              <a:effectLst/>
              <a:uLnTx/>
              <a:uFillTx/>
              <a:latin typeface="Calibri" panose="020F0502020204030204"/>
              <a:ea typeface="+mn-ea"/>
              <a:cs typeface="+mn-cs"/>
            </a:endParaRPr>
          </a:p>
        </p:txBody>
      </p:sp>
      <p:pic>
        <p:nvPicPr>
          <p:cNvPr id="5" name="Grafik 4"/>
          <p:cNvPicPr>
            <a:picLocks noChangeAspect="1"/>
          </p:cNvPicPr>
          <p:nvPr/>
        </p:nvPicPr>
        <p:blipFill>
          <a:blip r:embed="rId2"/>
          <a:stretch>
            <a:fillRect/>
          </a:stretch>
        </p:blipFill>
        <p:spPr>
          <a:xfrm>
            <a:off x="6837528" y="2846250"/>
            <a:ext cx="3686285" cy="3867892"/>
          </a:xfrm>
          <a:prstGeom prst="rect">
            <a:avLst/>
          </a:prstGeom>
          <a:effectLst>
            <a:outerShdw blurRad="50800" dist="127000" dir="2700000" algn="tl" rotWithShape="0">
              <a:prstClr val="black">
                <a:alpha val="40000"/>
              </a:prstClr>
            </a:outerShdw>
            <a:softEdge rad="63500"/>
          </a:effectLst>
        </p:spPr>
      </p:pic>
    </p:spTree>
    <p:extLst>
      <p:ext uri="{BB962C8B-B14F-4D97-AF65-F5344CB8AC3E}">
        <p14:creationId xmlns:p14="http://schemas.microsoft.com/office/powerpoint/2010/main" val="195622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a:extLst>
              <a:ext uri="{FF2B5EF4-FFF2-40B4-BE49-F238E27FC236}">
                <a16:creationId xmlns:a16="http://schemas.microsoft.com/office/drawing/2014/main" id="{019D207B-3D92-42AB-A932-99112FF4EC65}"/>
              </a:ext>
            </a:extLst>
          </p:cNvPr>
          <p:cNvSpPr>
            <a:spLocks noGrp="1" noChangeArrowheads="1"/>
          </p:cNvSpPr>
          <p:nvPr>
            <p:ph type="title"/>
          </p:nvPr>
        </p:nvSpPr>
        <p:spPr>
          <a:xfrm>
            <a:off x="704850" y="117476"/>
            <a:ext cx="8229600" cy="739775"/>
          </a:xfrm>
        </p:spPr>
        <p:txBody>
          <a:bodyPr>
            <a:normAutofit/>
          </a:bodyPr>
          <a:lstStyle/>
          <a:p>
            <a:pPr eaLnBrk="1" hangingPunct="1"/>
            <a:r>
              <a:rPr lang="de-DE" altLang="de-DE" sz="3200" dirty="0">
                <a:effectLst>
                  <a:outerShdw blurRad="38100" dist="38100" dir="2700000" algn="tl">
                    <a:srgbClr val="000000">
                      <a:alpha val="43137"/>
                    </a:srgbClr>
                  </a:outerShdw>
                </a:effectLst>
                <a:latin typeface="Corbel" panose="020B0503020204020204" pitchFamily="34" charset="0"/>
              </a:rPr>
              <a:t>AT – erste Stunde Einführung</a:t>
            </a:r>
          </a:p>
        </p:txBody>
      </p:sp>
      <p:sp>
        <p:nvSpPr>
          <p:cNvPr id="558083" name="Rectangle 3">
            <a:extLst>
              <a:ext uri="{FF2B5EF4-FFF2-40B4-BE49-F238E27FC236}">
                <a16:creationId xmlns:a16="http://schemas.microsoft.com/office/drawing/2014/main" id="{2BB2F6BF-19CB-4002-8CE8-9B06E61A30A5}"/>
              </a:ext>
            </a:extLst>
          </p:cNvPr>
          <p:cNvSpPr>
            <a:spLocks noGrp="1" noChangeArrowheads="1"/>
          </p:cNvSpPr>
          <p:nvPr>
            <p:ph idx="1"/>
          </p:nvPr>
        </p:nvSpPr>
        <p:spPr>
          <a:xfrm>
            <a:off x="1869743" y="781050"/>
            <a:ext cx="8734567" cy="6220251"/>
          </a:xfrm>
        </p:spPr>
        <p:txBody>
          <a:bodyPr>
            <a:normAutofit lnSpcReduction="10000"/>
          </a:bodyPr>
          <a:lstStyle/>
          <a:p>
            <a:pPr eaLnBrk="1" hangingPunct="1">
              <a:lnSpc>
                <a:spcPct val="150000"/>
              </a:lnSpc>
              <a:spcBef>
                <a:spcPts val="600"/>
              </a:spcBef>
            </a:pPr>
            <a:r>
              <a:rPr lang="de-DE" altLang="de-DE" dirty="0">
                <a:latin typeface="Corbel" panose="020B0503020204020204" pitchFamily="34" charset="0"/>
              </a:rPr>
              <a:t>Vorstellungsrunde</a:t>
            </a:r>
          </a:p>
          <a:p>
            <a:pPr eaLnBrk="1" hangingPunct="1">
              <a:lnSpc>
                <a:spcPct val="150000"/>
              </a:lnSpc>
              <a:spcBef>
                <a:spcPts val="600"/>
              </a:spcBef>
            </a:pPr>
            <a:r>
              <a:rPr lang="de-DE" altLang="de-DE" dirty="0">
                <a:latin typeface="Corbel" panose="020B0503020204020204" pitchFamily="34" charset="0"/>
              </a:rPr>
              <a:t>Zitronenexperiment</a:t>
            </a:r>
          </a:p>
          <a:p>
            <a:pPr eaLnBrk="1" hangingPunct="1">
              <a:lnSpc>
                <a:spcPct val="150000"/>
              </a:lnSpc>
              <a:spcBef>
                <a:spcPts val="600"/>
              </a:spcBef>
            </a:pPr>
            <a:r>
              <a:rPr lang="de-DE" altLang="de-DE" dirty="0">
                <a:latin typeface="Corbel" panose="020B0503020204020204" pitchFamily="34" charset="0"/>
              </a:rPr>
              <a:t>Einführung</a:t>
            </a:r>
          </a:p>
          <a:p>
            <a:pPr eaLnBrk="1" hangingPunct="1">
              <a:lnSpc>
                <a:spcPct val="150000"/>
              </a:lnSpc>
            </a:pPr>
            <a:r>
              <a:rPr lang="de-DE" altLang="de-DE" dirty="0">
                <a:latin typeface="Corbel" panose="020B0503020204020204" pitchFamily="34" charset="0"/>
              </a:rPr>
              <a:t>Skript</a:t>
            </a:r>
          </a:p>
          <a:p>
            <a:pPr lvl="1">
              <a:lnSpc>
                <a:spcPct val="120000"/>
              </a:lnSpc>
              <a:spcBef>
                <a:spcPts val="0"/>
              </a:spcBef>
            </a:pPr>
            <a:r>
              <a:rPr lang="de-DE" altLang="de-DE" dirty="0">
                <a:latin typeface="Corbel" panose="020B0503020204020204" pitchFamily="34" charset="0"/>
              </a:rPr>
              <a:t>Kursbeschreibung</a:t>
            </a:r>
          </a:p>
          <a:p>
            <a:pPr lvl="1">
              <a:lnSpc>
                <a:spcPct val="120000"/>
              </a:lnSpc>
              <a:spcBef>
                <a:spcPts val="0"/>
              </a:spcBef>
            </a:pPr>
            <a:r>
              <a:rPr lang="de-DE" altLang="de-DE" dirty="0">
                <a:solidFill>
                  <a:schemeClr val="bg1">
                    <a:lumMod val="75000"/>
                  </a:schemeClr>
                </a:solidFill>
                <a:latin typeface="Corbel" panose="020B0503020204020204" pitchFamily="34" charset="0"/>
              </a:rPr>
              <a:t>Kursübersicht</a:t>
            </a:r>
          </a:p>
          <a:p>
            <a:pPr lvl="1">
              <a:lnSpc>
                <a:spcPct val="120000"/>
              </a:lnSpc>
              <a:spcBef>
                <a:spcPts val="0"/>
              </a:spcBef>
            </a:pPr>
            <a:r>
              <a:rPr lang="de-DE" altLang="de-DE" dirty="0">
                <a:solidFill>
                  <a:schemeClr val="bg1">
                    <a:lumMod val="75000"/>
                  </a:schemeClr>
                </a:solidFill>
                <a:latin typeface="Corbel" panose="020B0503020204020204" pitchFamily="34" charset="0"/>
              </a:rPr>
              <a:t>Anleitung zum Üben</a:t>
            </a:r>
          </a:p>
          <a:p>
            <a:pPr eaLnBrk="1" hangingPunct="1">
              <a:lnSpc>
                <a:spcPct val="150000"/>
              </a:lnSpc>
            </a:pPr>
            <a:r>
              <a:rPr lang="de-DE" altLang="de-DE" dirty="0">
                <a:solidFill>
                  <a:schemeClr val="bg1">
                    <a:lumMod val="75000"/>
                  </a:schemeClr>
                </a:solidFill>
                <a:latin typeface="Corbel" panose="020B0503020204020204" pitchFamily="34" charset="0"/>
              </a:rPr>
              <a:t>AT „Ich bin ganz ruhig, rechter Arm schwer“</a:t>
            </a:r>
          </a:p>
          <a:p>
            <a:pPr eaLnBrk="1" hangingPunct="1">
              <a:lnSpc>
                <a:spcPct val="150000"/>
              </a:lnSpc>
            </a:pPr>
            <a:r>
              <a:rPr lang="de-DE" altLang="de-DE" dirty="0">
                <a:solidFill>
                  <a:schemeClr val="bg1">
                    <a:lumMod val="75000"/>
                  </a:schemeClr>
                </a:solidFill>
                <a:latin typeface="Corbel" panose="020B0503020204020204" pitchFamily="34" charset="0"/>
              </a:rPr>
              <a:t>Rückmeldung</a:t>
            </a:r>
          </a:p>
          <a:p>
            <a:pPr eaLnBrk="1" hangingPunct="1">
              <a:lnSpc>
                <a:spcPct val="150000"/>
              </a:lnSpc>
            </a:pPr>
            <a:r>
              <a:rPr lang="de-DE" altLang="de-DE" dirty="0">
                <a:solidFill>
                  <a:schemeClr val="bg1">
                    <a:lumMod val="75000"/>
                  </a:schemeClr>
                </a:solidFill>
                <a:latin typeface="Corbel" panose="020B0503020204020204" pitchFamily="34" charset="0"/>
              </a:rPr>
              <a:t>Wochenprotokoll</a:t>
            </a:r>
          </a:p>
        </p:txBody>
      </p:sp>
      <p:pic>
        <p:nvPicPr>
          <p:cNvPr id="4" name="Grafik 1">
            <a:extLst>
              <a:ext uri="{FF2B5EF4-FFF2-40B4-BE49-F238E27FC236}">
                <a16:creationId xmlns:a16="http://schemas.microsoft.com/office/drawing/2014/main" id="{BD5B9D7E-AFFC-B290-D92B-B8D4A6B91E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39891" y="295553"/>
            <a:ext cx="3520786" cy="523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736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ChangeArrowheads="1"/>
          </p:cNvSpPr>
          <p:nvPr>
            <p:ph idx="1"/>
          </p:nvPr>
        </p:nvSpPr>
        <p:spPr>
          <a:xfrm>
            <a:off x="313899" y="163774"/>
            <a:ext cx="11878101" cy="6045957"/>
          </a:xfrm>
        </p:spPr>
        <p:txBody>
          <a:bodyPr>
            <a:noAutofit/>
          </a:bodyPr>
          <a:lstStyle/>
          <a:p>
            <a:pPr eaLnBrk="1" hangingPunct="1">
              <a:spcAft>
                <a:spcPct val="30000"/>
              </a:spcAft>
            </a:pPr>
            <a:r>
              <a:rPr lang="de-DE" altLang="de-DE" sz="2400" b="1" dirty="0"/>
              <a:t>Herzlich willkommen zum Autogenen Training !</a:t>
            </a:r>
            <a:endParaRPr lang="de-DE" altLang="de-DE" sz="2400" dirty="0"/>
          </a:p>
          <a:p>
            <a:pPr eaLnBrk="1" hangingPunct="1">
              <a:spcAft>
                <a:spcPct val="30000"/>
              </a:spcAft>
            </a:pPr>
            <a:r>
              <a:rPr lang="de-DE" altLang="de-DE" sz="2200" dirty="0"/>
              <a:t>Der Kurs wird von der Volkshochschule in Zusammenarbeit mit dem Institut für Bad </a:t>
            </a:r>
            <a:r>
              <a:rPr lang="de-DE" altLang="de-DE" sz="2200" dirty="0" err="1"/>
              <a:t>Mergentheimer</a:t>
            </a:r>
            <a:r>
              <a:rPr lang="de-DE" altLang="de-DE" sz="2200" dirty="0"/>
              <a:t> Kurmedizin und Gesundheitsbildung veranstaltet.</a:t>
            </a:r>
          </a:p>
          <a:p>
            <a:pPr eaLnBrk="1" hangingPunct="1">
              <a:spcAft>
                <a:spcPct val="30000"/>
              </a:spcAft>
            </a:pPr>
            <a:r>
              <a:rPr lang="de-DE" altLang="de-DE" sz="2200" dirty="0"/>
              <a:t>Er findet jeweils montags von 18.00 bis 19.00 Uhr im Haus des Kurgastes statt.</a:t>
            </a:r>
          </a:p>
          <a:p>
            <a:pPr eaLnBrk="1" hangingPunct="1">
              <a:spcAft>
                <a:spcPct val="30000"/>
              </a:spcAft>
            </a:pPr>
            <a:r>
              <a:rPr lang="de-DE" altLang="de-DE" sz="2200" dirty="0"/>
              <a:t>Voraussichtliche Termine: 12.2. / 19.2. / 5.3. / 12.3. / 19.3. / 26.3. / 2.4. / 9.4. / 30.4. / 14.5.2011</a:t>
            </a:r>
          </a:p>
          <a:p>
            <a:pPr eaLnBrk="1" hangingPunct="1">
              <a:spcAft>
                <a:spcPct val="30000"/>
              </a:spcAft>
            </a:pPr>
            <a:r>
              <a:rPr lang="de-DE" altLang="de-DE" sz="2200" dirty="0"/>
              <a:t>Der Kurs ist systematisch aufgebaut, d h. Sie werden das Autogene Training schrittweise und in verschiedenen Varianten kennenlernen. </a:t>
            </a:r>
          </a:p>
          <a:p>
            <a:pPr eaLnBrk="1" hangingPunct="1">
              <a:spcAft>
                <a:spcPct val="30000"/>
              </a:spcAft>
            </a:pPr>
            <a:r>
              <a:rPr lang="de-DE" altLang="de-DE" sz="2200" dirty="0"/>
              <a:t>Ein besonderer Schwerpunkt des Kurses liegt in der Alltagsanwendung und in der Nutzung für verschiedene Befindlichkeitsstörungen. </a:t>
            </a:r>
          </a:p>
          <a:p>
            <a:pPr eaLnBrk="1" hangingPunct="1">
              <a:spcAft>
                <a:spcPct val="30000"/>
              </a:spcAft>
            </a:pPr>
            <a:r>
              <a:rPr lang="de-DE" altLang="de-DE" sz="2200" dirty="0"/>
              <a:t>Dazu ist es notwendig, dass Sie während des Kurses (und hoffentlich auch danach) möglichst regelmäßig täglich zu Hause, am Arbeitsplatz oder in anderen Alltagssituationen üben. Die Regelmäßigkeit wird durch das Führen eines Übungs-Protokolls in den ersten Wochen erleichtert.</a:t>
            </a:r>
          </a:p>
          <a:p>
            <a:pPr eaLnBrk="1" hangingPunct="1">
              <a:spcAft>
                <a:spcPct val="30000"/>
              </a:spcAft>
            </a:pPr>
            <a:r>
              <a:rPr lang="de-DE" altLang="de-DE" sz="2200" dirty="0"/>
              <a:t>Für die Entwicklung Ihrer persönlichen Entspannungsfähigkeit wünschen wir Ihnen viel Erfolg !!</a:t>
            </a:r>
          </a:p>
        </p:txBody>
      </p:sp>
    </p:spTree>
    <p:extLst>
      <p:ext uri="{BB962C8B-B14F-4D97-AF65-F5344CB8AC3E}">
        <p14:creationId xmlns:p14="http://schemas.microsoft.com/office/powerpoint/2010/main" val="2876052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Titel 1">
            <a:extLst>
              <a:ext uri="{FF2B5EF4-FFF2-40B4-BE49-F238E27FC236}">
                <a16:creationId xmlns:a16="http://schemas.microsoft.com/office/drawing/2014/main" id="{3104A6CF-47BE-4E38-9A4E-4A62CDB298D2}"/>
              </a:ext>
            </a:extLst>
          </p:cNvPr>
          <p:cNvSpPr>
            <a:spLocks noGrp="1"/>
          </p:cNvSpPr>
          <p:nvPr>
            <p:ph type="title"/>
          </p:nvPr>
        </p:nvSpPr>
        <p:spPr/>
        <p:txBody>
          <a:bodyPr/>
          <a:lstStyle/>
          <a:p>
            <a:endParaRPr lang="de-DE" altLang="de-DE"/>
          </a:p>
        </p:txBody>
      </p:sp>
      <p:pic>
        <p:nvPicPr>
          <p:cNvPr id="553987" name="Picture 2">
            <a:extLst>
              <a:ext uri="{FF2B5EF4-FFF2-40B4-BE49-F238E27FC236}">
                <a16:creationId xmlns:a16="http://schemas.microsoft.com/office/drawing/2014/main" id="{EC2798B4-3653-4824-97BE-F75755147E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88809" y="11114"/>
            <a:ext cx="10247764" cy="6929663"/>
          </a:xfrm>
          <a:noFill/>
        </p:spPr>
      </p:pic>
      <p:sp>
        <p:nvSpPr>
          <p:cNvPr id="2" name="Textfeld 1">
            <a:extLst>
              <a:ext uri="{FF2B5EF4-FFF2-40B4-BE49-F238E27FC236}">
                <a16:creationId xmlns:a16="http://schemas.microsoft.com/office/drawing/2014/main" id="{9DD46CF8-877E-1E16-ABD0-6F49F89AA21E}"/>
              </a:ext>
            </a:extLst>
          </p:cNvPr>
          <p:cNvSpPr txBox="1"/>
          <p:nvPr/>
        </p:nvSpPr>
        <p:spPr>
          <a:xfrm rot="20040642">
            <a:off x="2668235" y="3172713"/>
            <a:ext cx="6855531" cy="1569660"/>
          </a:xfrm>
          <a:prstGeom prst="rect">
            <a:avLst/>
          </a:prstGeom>
          <a:solidFill>
            <a:srgbClr val="FFFF00"/>
          </a:solidFill>
          <a:ln w="38100">
            <a:solidFill>
              <a:schemeClr val="tx1"/>
            </a:solidFill>
          </a:ln>
          <a:effectLst>
            <a:glow rad="228600">
              <a:schemeClr val="accent4">
                <a:satMod val="175000"/>
                <a:alpha val="40000"/>
              </a:schemeClr>
            </a:glow>
          </a:effectLst>
        </p:spPr>
        <p:txBody>
          <a:bodyPr wrap="none" rtlCol="0">
            <a:spAutoFit/>
          </a:bodyPr>
          <a:lstStyle/>
          <a:p>
            <a:r>
              <a:rPr lang="de-DE" sz="3200" dirty="0"/>
              <a:t> für Übende am Anfang eher ungünstig, </a:t>
            </a:r>
          </a:p>
          <a:p>
            <a:r>
              <a:rPr lang="de-DE" sz="3200" dirty="0"/>
              <a:t> da zwei verschiedene Abläufe der </a:t>
            </a:r>
          </a:p>
          <a:p>
            <a:r>
              <a:rPr lang="de-DE" sz="3200" dirty="0"/>
              <a:t> gleichen Übung verwirren können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a:extLst>
              <a:ext uri="{FF2B5EF4-FFF2-40B4-BE49-F238E27FC236}">
                <a16:creationId xmlns:a16="http://schemas.microsoft.com/office/drawing/2014/main" id="{019D207B-3D92-42AB-A932-99112FF4EC65}"/>
              </a:ext>
            </a:extLst>
          </p:cNvPr>
          <p:cNvSpPr>
            <a:spLocks noGrp="1" noChangeArrowheads="1"/>
          </p:cNvSpPr>
          <p:nvPr>
            <p:ph type="title"/>
          </p:nvPr>
        </p:nvSpPr>
        <p:spPr>
          <a:xfrm>
            <a:off x="704850" y="117476"/>
            <a:ext cx="8229600" cy="739775"/>
          </a:xfrm>
        </p:spPr>
        <p:txBody>
          <a:bodyPr>
            <a:normAutofit/>
          </a:bodyPr>
          <a:lstStyle/>
          <a:p>
            <a:pPr eaLnBrk="1" hangingPunct="1"/>
            <a:r>
              <a:rPr lang="de-DE" altLang="de-DE" sz="3200" dirty="0">
                <a:effectLst>
                  <a:outerShdw blurRad="38100" dist="38100" dir="2700000" algn="tl">
                    <a:srgbClr val="000000">
                      <a:alpha val="43137"/>
                    </a:srgbClr>
                  </a:outerShdw>
                </a:effectLst>
                <a:latin typeface="Corbel" panose="020B0503020204020204" pitchFamily="34" charset="0"/>
              </a:rPr>
              <a:t>AT – erste Stunde Einführung</a:t>
            </a:r>
          </a:p>
        </p:txBody>
      </p:sp>
      <p:sp>
        <p:nvSpPr>
          <p:cNvPr id="558083" name="Rectangle 3">
            <a:extLst>
              <a:ext uri="{FF2B5EF4-FFF2-40B4-BE49-F238E27FC236}">
                <a16:creationId xmlns:a16="http://schemas.microsoft.com/office/drawing/2014/main" id="{2BB2F6BF-19CB-4002-8CE8-9B06E61A30A5}"/>
              </a:ext>
            </a:extLst>
          </p:cNvPr>
          <p:cNvSpPr>
            <a:spLocks noGrp="1" noChangeArrowheads="1"/>
          </p:cNvSpPr>
          <p:nvPr>
            <p:ph idx="1"/>
          </p:nvPr>
        </p:nvSpPr>
        <p:spPr>
          <a:xfrm>
            <a:off x="1981200" y="781051"/>
            <a:ext cx="8229600" cy="5495925"/>
          </a:xfrm>
        </p:spPr>
        <p:txBody>
          <a:bodyPr/>
          <a:lstStyle/>
          <a:p>
            <a:pPr eaLnBrk="1" hangingPunct="1">
              <a:lnSpc>
                <a:spcPct val="150000"/>
              </a:lnSpc>
            </a:pPr>
            <a:r>
              <a:rPr lang="de-DE" altLang="de-DE" dirty="0">
                <a:latin typeface="Corbel" panose="020B0503020204020204" pitchFamily="34" charset="0"/>
              </a:rPr>
              <a:t>Vorstellungsrunde</a:t>
            </a:r>
          </a:p>
          <a:p>
            <a:pPr eaLnBrk="1" hangingPunct="1">
              <a:lnSpc>
                <a:spcPct val="150000"/>
              </a:lnSpc>
            </a:pPr>
            <a:r>
              <a:rPr lang="de-DE" altLang="de-DE" dirty="0">
                <a:latin typeface="Corbel" panose="020B0503020204020204" pitchFamily="34" charset="0"/>
              </a:rPr>
              <a:t>Zitronenexperiment</a:t>
            </a:r>
          </a:p>
          <a:p>
            <a:pPr eaLnBrk="1" hangingPunct="1">
              <a:lnSpc>
                <a:spcPct val="150000"/>
              </a:lnSpc>
            </a:pPr>
            <a:r>
              <a:rPr lang="de-DE" altLang="de-DE" dirty="0">
                <a:latin typeface="Corbel" panose="020B0503020204020204" pitchFamily="34" charset="0"/>
              </a:rPr>
              <a:t>Einführung</a:t>
            </a:r>
          </a:p>
          <a:p>
            <a:pPr eaLnBrk="1" hangingPunct="1">
              <a:lnSpc>
                <a:spcPct val="150000"/>
              </a:lnSpc>
            </a:pPr>
            <a:r>
              <a:rPr lang="de-DE" altLang="de-DE" dirty="0">
                <a:latin typeface="Corbel" panose="020B0503020204020204" pitchFamily="34" charset="0"/>
              </a:rPr>
              <a:t>Skript</a:t>
            </a:r>
          </a:p>
          <a:p>
            <a:pPr eaLnBrk="1" hangingPunct="1">
              <a:lnSpc>
                <a:spcPct val="150000"/>
              </a:lnSpc>
            </a:pPr>
            <a:r>
              <a:rPr lang="de-DE" altLang="de-DE" dirty="0">
                <a:latin typeface="Corbel" panose="020B0503020204020204" pitchFamily="34" charset="0"/>
              </a:rPr>
              <a:t>AT „Ich bin ganz ruhig, rechter Arm schwer“</a:t>
            </a:r>
          </a:p>
          <a:p>
            <a:pPr eaLnBrk="1" hangingPunct="1">
              <a:lnSpc>
                <a:spcPct val="150000"/>
              </a:lnSpc>
            </a:pPr>
            <a:r>
              <a:rPr lang="de-DE" altLang="de-DE" dirty="0">
                <a:latin typeface="Corbel" panose="020B0503020204020204" pitchFamily="34" charset="0"/>
              </a:rPr>
              <a:t>Rückmeldung</a:t>
            </a:r>
          </a:p>
          <a:p>
            <a:pPr eaLnBrk="1" hangingPunct="1">
              <a:lnSpc>
                <a:spcPct val="150000"/>
              </a:lnSpc>
            </a:pPr>
            <a:r>
              <a:rPr lang="de-DE" altLang="de-DE" dirty="0">
                <a:latin typeface="Corbel" panose="020B0503020204020204" pitchFamily="34" charset="0"/>
              </a:rPr>
              <a:t>Wochenprotokoll</a:t>
            </a:r>
          </a:p>
        </p:txBody>
      </p:sp>
    </p:spTree>
    <p:extLst>
      <p:ext uri="{BB962C8B-B14F-4D97-AF65-F5344CB8AC3E}">
        <p14:creationId xmlns:p14="http://schemas.microsoft.com/office/powerpoint/2010/main" val="1509607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a:extLst>
              <a:ext uri="{FF2B5EF4-FFF2-40B4-BE49-F238E27FC236}">
                <a16:creationId xmlns:a16="http://schemas.microsoft.com/office/drawing/2014/main" id="{5552F250-C5A0-4B5C-89A4-CBAEAB85E792}"/>
              </a:ext>
            </a:extLst>
          </p:cNvPr>
          <p:cNvSpPr>
            <a:spLocks noGrp="1" noChangeArrowheads="1"/>
          </p:cNvSpPr>
          <p:nvPr>
            <p:ph type="title"/>
          </p:nvPr>
        </p:nvSpPr>
        <p:spPr>
          <a:xfrm>
            <a:off x="381000" y="177798"/>
            <a:ext cx="8229600" cy="739775"/>
          </a:xfrm>
        </p:spPr>
        <p:txBody>
          <a:bodyPr>
            <a:normAutofit/>
          </a:bodyPr>
          <a:lstStyle/>
          <a:p>
            <a:pPr eaLnBrk="1" hangingPunct="1"/>
            <a:r>
              <a:rPr lang="de-DE" altLang="de-DE" sz="3600" dirty="0">
                <a:latin typeface="Corbel" panose="020B0503020204020204" pitchFamily="34" charset="0"/>
              </a:rPr>
              <a:t>Autogenes Training  - Grundkonzept</a:t>
            </a:r>
          </a:p>
        </p:txBody>
      </p:sp>
      <p:sp>
        <p:nvSpPr>
          <p:cNvPr id="68611" name="Rectangle 3">
            <a:extLst>
              <a:ext uri="{FF2B5EF4-FFF2-40B4-BE49-F238E27FC236}">
                <a16:creationId xmlns:a16="http://schemas.microsoft.com/office/drawing/2014/main" id="{0125B724-797D-4875-8513-3E4A6C454147}"/>
              </a:ext>
            </a:extLst>
          </p:cNvPr>
          <p:cNvSpPr>
            <a:spLocks noGrp="1" noChangeArrowheads="1"/>
          </p:cNvSpPr>
          <p:nvPr>
            <p:ph idx="1"/>
          </p:nvPr>
        </p:nvSpPr>
        <p:spPr>
          <a:xfrm>
            <a:off x="1162051" y="1125539"/>
            <a:ext cx="10467974" cy="5184775"/>
          </a:xfrm>
        </p:spPr>
        <p:txBody>
          <a:bodyPr/>
          <a:lstStyle/>
          <a:p>
            <a:pPr eaLnBrk="1" hangingPunct="1"/>
            <a:r>
              <a:rPr lang="de-DE" altLang="de-DE" sz="2600" dirty="0">
                <a:latin typeface="Corbel" panose="020B0503020204020204" pitchFamily="34" charset="0"/>
              </a:rPr>
              <a:t>kurze Übungen 2 - 3 Minuten</a:t>
            </a:r>
          </a:p>
          <a:p>
            <a:pPr eaLnBrk="1" hangingPunct="1"/>
            <a:r>
              <a:rPr lang="de-DE" altLang="de-DE" sz="2600" dirty="0">
                <a:latin typeface="Corbel" panose="020B0503020204020204" pitchFamily="34" charset="0"/>
              </a:rPr>
              <a:t>im Sitzen, abends im Liegen</a:t>
            </a:r>
          </a:p>
          <a:p>
            <a:pPr eaLnBrk="1" hangingPunct="1"/>
            <a:r>
              <a:rPr lang="de-DE" altLang="de-DE" sz="2600" dirty="0">
                <a:latin typeface="Corbel" panose="020B0503020204020204" pitchFamily="34" charset="0"/>
              </a:rPr>
              <a:t>Droschkenkutscherhaltung (bei Schmerz eher ungünstig, heute nur noch für Fortgeschrittene)</a:t>
            </a:r>
          </a:p>
          <a:p>
            <a:pPr eaLnBrk="1" hangingPunct="1"/>
            <a:r>
              <a:rPr lang="de-DE" altLang="de-DE" sz="2600" dirty="0">
                <a:latin typeface="Corbel" panose="020B0503020204020204" pitchFamily="34" charset="0"/>
              </a:rPr>
              <a:t>Ruhe – Schwere – Wärme </a:t>
            </a:r>
            <a:r>
              <a:rPr lang="de-DE" altLang="de-DE" sz="2600" dirty="0">
                <a:latin typeface="Corbel" panose="020B0503020204020204" pitchFamily="34" charset="0"/>
                <a:cs typeface="Arial" panose="020B0604020202020204" pitchFamily="34" charset="0"/>
              </a:rPr>
              <a:t>→ Entspannungsreaktion</a:t>
            </a:r>
          </a:p>
          <a:p>
            <a:pPr eaLnBrk="1" hangingPunct="1"/>
            <a:r>
              <a:rPr lang="de-DE" altLang="de-DE" sz="2600" dirty="0">
                <a:latin typeface="Corbel" panose="020B0503020204020204" pitchFamily="34" charset="0"/>
                <a:cs typeface="Arial" panose="020B0604020202020204" pitchFamily="34" charset="0"/>
              </a:rPr>
              <a:t>Organübungen → Körperwahrnehmung</a:t>
            </a:r>
          </a:p>
          <a:p>
            <a:pPr eaLnBrk="1" hangingPunct="1"/>
            <a:r>
              <a:rPr lang="de-DE" altLang="de-DE" sz="2600" dirty="0">
                <a:latin typeface="Corbel" panose="020B0503020204020204" pitchFamily="34" charset="0"/>
                <a:cs typeface="Arial" panose="020B0604020202020204" pitchFamily="34" charset="0"/>
              </a:rPr>
              <a:t>Imaginatives Verfahren</a:t>
            </a:r>
          </a:p>
          <a:p>
            <a:pPr eaLnBrk="1" hangingPunct="1">
              <a:buFont typeface="Wingdings" panose="05000000000000000000" pitchFamily="2" charset="2"/>
              <a:buNone/>
            </a:pPr>
            <a:endParaRPr lang="de-DE" altLang="de-DE" sz="2600" dirty="0">
              <a:latin typeface="Corbel" panose="020B0503020204020204" pitchFamily="34" charset="0"/>
              <a:cs typeface="Arial" panose="020B0604020202020204" pitchFamily="34" charset="0"/>
            </a:endParaRPr>
          </a:p>
          <a:p>
            <a:pPr eaLnBrk="1" hangingPunct="1"/>
            <a:r>
              <a:rPr lang="de-DE" altLang="de-DE" sz="2600" dirty="0">
                <a:latin typeface="Corbel" panose="020B0503020204020204" pitchFamily="34" charset="0"/>
                <a:cs typeface="Arial" panose="020B0604020202020204" pitchFamily="34" charset="0"/>
              </a:rPr>
              <a:t>Entwicklung einer Leitlinie für das therapeutische Setting durch die DGÄHAT 1998 -2001 und 2016</a:t>
            </a:r>
          </a:p>
        </p:txBody>
      </p:sp>
    </p:spTree>
    <p:extLst>
      <p:ext uri="{BB962C8B-B14F-4D97-AF65-F5344CB8AC3E}">
        <p14:creationId xmlns:p14="http://schemas.microsoft.com/office/powerpoint/2010/main" val="2185732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861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61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61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6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1260764" y="95249"/>
            <a:ext cx="1057794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srgbClr val="464653">
                    <a:lumMod val="75000"/>
                  </a:srgbClr>
                </a:solidFill>
                <a:effectLst>
                  <a:outerShdw blurRad="38100" dist="38100" dir="2700000" algn="tl">
                    <a:srgbClr val="000000">
                      <a:alpha val="43137"/>
                    </a:srgbClr>
                  </a:outerShdw>
                </a:effectLst>
                <a:uLnTx/>
                <a:uFillTx/>
                <a:latin typeface="Calibri" panose="020F0502020204030204"/>
                <a:ea typeface="+mn-ea"/>
                <a:cs typeface="Arial" charset="0"/>
              </a:rPr>
              <a:t>Zeit für etwas Bewegung   -   Bewegungsrituale für den Alltag</a:t>
            </a:r>
          </a:p>
        </p:txBody>
      </p:sp>
      <p:pic>
        <p:nvPicPr>
          <p:cNvPr id="502787"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765176"/>
            <a:ext cx="6119812" cy="599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88" name="Rechteck 6"/>
          <p:cNvSpPr>
            <a:spLocks noChangeArrowheads="1"/>
          </p:cNvSpPr>
          <p:nvPr/>
        </p:nvSpPr>
        <p:spPr bwMode="auto">
          <a:xfrm>
            <a:off x="7351714" y="6611938"/>
            <a:ext cx="3286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altLang="de-DE"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(Quelle: Repro 2013)</a:t>
            </a:r>
          </a:p>
        </p:txBody>
      </p:sp>
    </p:spTree>
    <p:extLst>
      <p:ext uri="{BB962C8B-B14F-4D97-AF65-F5344CB8AC3E}">
        <p14:creationId xmlns:p14="http://schemas.microsoft.com/office/powerpoint/2010/main" val="790105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Inhaltsplatzhalter 1"/>
          <p:cNvSpPr>
            <a:spLocks noGrp="1"/>
          </p:cNvSpPr>
          <p:nvPr>
            <p:ph idx="1"/>
          </p:nvPr>
        </p:nvSpPr>
        <p:spPr>
          <a:xfrm>
            <a:off x="551384" y="1052736"/>
            <a:ext cx="11161240" cy="5211763"/>
          </a:xfrm>
        </p:spPr>
        <p:txBody>
          <a:bodyPr/>
          <a:lstStyle/>
          <a:p>
            <a:pPr marL="109537" indent="0">
              <a:lnSpc>
                <a:spcPct val="150000"/>
              </a:lnSpc>
              <a:spcAft>
                <a:spcPts val="600"/>
              </a:spcAft>
              <a:buNone/>
              <a:defRPr/>
            </a:pPr>
            <a:r>
              <a:rPr lang="de-DE" sz="2800" dirty="0">
                <a:effectLst>
                  <a:outerShdw blurRad="38100" dist="38100" dir="2700000" algn="tl">
                    <a:srgbClr val="000000">
                      <a:alpha val="43137"/>
                    </a:srgbClr>
                  </a:outerShdw>
                </a:effectLst>
                <a:latin typeface="Corbel" panose="020B0503020204020204" pitchFamily="34" charset="0"/>
              </a:rPr>
              <a:t>Der Schrankenwärter  -  Drehbewegungen sind gesund</a:t>
            </a:r>
          </a:p>
          <a:p>
            <a:pPr marL="109537" indent="0">
              <a:lnSpc>
                <a:spcPct val="150000"/>
              </a:lnSpc>
              <a:spcAft>
                <a:spcPts val="600"/>
              </a:spcAft>
              <a:buNone/>
              <a:defRPr/>
            </a:pPr>
            <a:r>
              <a:rPr lang="de-DE" sz="2800" dirty="0">
                <a:effectLst>
                  <a:outerShdw blurRad="38100" dist="38100" dir="2700000" algn="tl">
                    <a:srgbClr val="000000">
                      <a:alpha val="43137"/>
                    </a:srgbClr>
                  </a:outerShdw>
                </a:effectLst>
                <a:latin typeface="Corbel" panose="020B0503020204020204" pitchFamily="34" charset="0"/>
              </a:rPr>
              <a:t>Der Kirschenklauer  -  gut gegen Resignation</a:t>
            </a:r>
          </a:p>
          <a:p>
            <a:pPr marL="109537" indent="0">
              <a:lnSpc>
                <a:spcPct val="150000"/>
              </a:lnSpc>
              <a:spcAft>
                <a:spcPts val="600"/>
              </a:spcAft>
              <a:buNone/>
              <a:defRPr/>
            </a:pPr>
            <a:r>
              <a:rPr lang="de-DE" sz="2800" dirty="0">
                <a:effectLst>
                  <a:outerShdw blurRad="38100" dist="38100" dir="2700000" algn="tl">
                    <a:srgbClr val="000000">
                      <a:alpha val="43137"/>
                    </a:srgbClr>
                  </a:outerShdw>
                </a:effectLst>
                <a:latin typeface="Corbel" panose="020B0503020204020204" pitchFamily="34" charset="0"/>
              </a:rPr>
              <a:t>Der kompetente Stadtrat  -   klug handeln</a:t>
            </a:r>
          </a:p>
          <a:p>
            <a:pPr marL="109537" indent="0">
              <a:lnSpc>
                <a:spcPct val="150000"/>
              </a:lnSpc>
              <a:spcAft>
                <a:spcPts val="600"/>
              </a:spcAft>
              <a:buNone/>
              <a:defRPr/>
            </a:pPr>
            <a:r>
              <a:rPr lang="de-DE" sz="2800" dirty="0">
                <a:effectLst>
                  <a:outerShdw blurRad="38100" dist="38100" dir="2700000" algn="tl">
                    <a:srgbClr val="000000">
                      <a:alpha val="43137"/>
                    </a:srgbClr>
                  </a:outerShdw>
                </a:effectLst>
                <a:latin typeface="Corbel" panose="020B0503020204020204" pitchFamily="34" charset="0"/>
              </a:rPr>
              <a:t>Frau Müller – Frau Meier  </a:t>
            </a:r>
            <a:r>
              <a:rPr lang="de-DE" sz="2800">
                <a:effectLst>
                  <a:outerShdw blurRad="38100" dist="38100" dir="2700000" algn="tl">
                    <a:srgbClr val="000000">
                      <a:alpha val="43137"/>
                    </a:srgbClr>
                  </a:outerShdw>
                </a:effectLst>
                <a:latin typeface="Corbel" panose="020B0503020204020204" pitchFamily="34" charset="0"/>
              </a:rPr>
              <a:t>-   Beziehungen sind </a:t>
            </a:r>
            <a:r>
              <a:rPr lang="de-DE" sz="2800" dirty="0">
                <a:effectLst>
                  <a:outerShdw blurRad="38100" dist="38100" dir="2700000" algn="tl">
                    <a:srgbClr val="000000">
                      <a:alpha val="43137"/>
                    </a:srgbClr>
                  </a:outerShdw>
                </a:effectLst>
                <a:latin typeface="Corbel" panose="020B0503020204020204" pitchFamily="34" charset="0"/>
              </a:rPr>
              <a:t>wichtig</a:t>
            </a:r>
          </a:p>
          <a:p>
            <a:pPr marL="109537" indent="0">
              <a:lnSpc>
                <a:spcPct val="150000"/>
              </a:lnSpc>
              <a:spcAft>
                <a:spcPts val="600"/>
              </a:spcAft>
              <a:buNone/>
              <a:defRPr/>
            </a:pPr>
            <a:r>
              <a:rPr lang="de-DE" sz="2800" dirty="0">
                <a:effectLst>
                  <a:outerShdw blurRad="38100" dist="38100" dir="2700000" algn="tl">
                    <a:srgbClr val="000000">
                      <a:alpha val="43137"/>
                    </a:srgbClr>
                  </a:outerShdw>
                </a:effectLst>
                <a:latin typeface="Corbel" panose="020B0503020204020204" pitchFamily="34" charset="0"/>
              </a:rPr>
              <a:t>Der </a:t>
            </a:r>
            <a:r>
              <a:rPr lang="de-DE" sz="2800" dirty="0" err="1">
                <a:effectLst>
                  <a:outerShdw blurRad="38100" dist="38100" dir="2700000" algn="tl">
                    <a:srgbClr val="000000">
                      <a:alpha val="43137"/>
                    </a:srgbClr>
                  </a:outerShdw>
                </a:effectLst>
                <a:latin typeface="Corbel" panose="020B0503020204020204" pitchFamily="34" charset="0"/>
              </a:rPr>
              <a:t>Waldi</a:t>
            </a:r>
            <a:r>
              <a:rPr lang="de-DE" sz="2800" dirty="0">
                <a:effectLst>
                  <a:outerShdw blurRad="38100" dist="38100" dir="2700000" algn="tl">
                    <a:srgbClr val="000000">
                      <a:alpha val="43137"/>
                    </a:srgbClr>
                  </a:outerShdw>
                </a:effectLst>
                <a:latin typeface="Corbel" panose="020B0503020204020204" pitchFamily="34" charset="0"/>
              </a:rPr>
              <a:t>  -    Altruismus war gestern, Nein-sagen ist gar nicht so schwer</a:t>
            </a:r>
          </a:p>
        </p:txBody>
      </p:sp>
      <p:sp>
        <p:nvSpPr>
          <p:cNvPr id="3" name="Rectangle 4"/>
          <p:cNvSpPr>
            <a:spLocks noChangeArrowheads="1"/>
          </p:cNvSpPr>
          <p:nvPr/>
        </p:nvSpPr>
        <p:spPr bwMode="auto">
          <a:xfrm>
            <a:off x="263352" y="188640"/>
            <a:ext cx="84978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600" b="0" i="0" u="none" strike="noStrike" kern="1200" cap="none" spc="0" normalizeH="0" baseline="0" noProof="0" dirty="0">
                <a:ln>
                  <a:noFill/>
                </a:ln>
                <a:solidFill>
                  <a:srgbClr val="464653">
                    <a:lumMod val="75000"/>
                  </a:srgbClr>
                </a:solidFill>
                <a:effectLst>
                  <a:outerShdw blurRad="38100" dist="38100" dir="2700000" algn="tl">
                    <a:srgbClr val="000000">
                      <a:alpha val="43137"/>
                    </a:srgbClr>
                  </a:outerShdw>
                </a:effectLst>
                <a:uLnTx/>
                <a:uFillTx/>
                <a:latin typeface="Corbel" panose="020B0503020204020204" pitchFamily="34" charset="0"/>
                <a:ea typeface="+mn-ea"/>
                <a:cs typeface="Arial" charset="0"/>
              </a:rPr>
              <a:t>Bewegungsrituale für den Alltag</a:t>
            </a:r>
          </a:p>
        </p:txBody>
      </p:sp>
    </p:spTree>
    <p:extLst>
      <p:ext uri="{BB962C8B-B14F-4D97-AF65-F5344CB8AC3E}">
        <p14:creationId xmlns:p14="http://schemas.microsoft.com/office/powerpoint/2010/main" val="2281164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ChangeArrowheads="1"/>
          </p:cNvSpPr>
          <p:nvPr/>
        </p:nvSpPr>
        <p:spPr bwMode="auto">
          <a:xfrm>
            <a:off x="1703388" y="950914"/>
            <a:ext cx="9051048" cy="4752975"/>
          </a:xfrm>
          <a:prstGeom prst="rect">
            <a:avLst/>
          </a:prstGeom>
          <a:solidFill>
            <a:schemeClr val="bg1"/>
          </a:solidFill>
          <a:ln w="7620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altLang="de-DE" sz="18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endParaRPr>
          </a:p>
        </p:txBody>
      </p:sp>
      <p:sp>
        <p:nvSpPr>
          <p:cNvPr id="120835" name="Rectangle 3"/>
          <p:cNvSpPr>
            <a:spLocks noGrp="1" noChangeArrowheads="1"/>
          </p:cNvSpPr>
          <p:nvPr>
            <p:ph type="title"/>
          </p:nvPr>
        </p:nvSpPr>
        <p:spPr>
          <a:xfrm>
            <a:off x="1703388" y="88900"/>
            <a:ext cx="7416800" cy="431800"/>
          </a:xfrm>
        </p:spPr>
        <p:txBody>
          <a:bodyPr/>
          <a:lstStyle/>
          <a:p>
            <a:pPr eaLnBrk="1" hangingPunct="1">
              <a:defRPr/>
            </a:pPr>
            <a:r>
              <a:rPr lang="de-DE" altLang="de-DE" sz="2800" dirty="0">
                <a:effectLst>
                  <a:outerShdw blurRad="38100" dist="38100" dir="2700000" algn="tl">
                    <a:srgbClr val="000000">
                      <a:alpha val="43137"/>
                    </a:srgbClr>
                  </a:outerShdw>
                </a:effectLst>
              </a:rPr>
              <a:t>Entspannungsverfahren sind …</a:t>
            </a:r>
          </a:p>
        </p:txBody>
      </p:sp>
      <p:sp>
        <p:nvSpPr>
          <p:cNvPr id="344068" name="Rectangle 4"/>
          <p:cNvSpPr>
            <a:spLocks noGrp="1" noChangeArrowheads="1"/>
          </p:cNvSpPr>
          <p:nvPr>
            <p:ph type="body" idx="1"/>
          </p:nvPr>
        </p:nvSpPr>
        <p:spPr>
          <a:xfrm>
            <a:off x="1919289" y="893763"/>
            <a:ext cx="8435975" cy="4824412"/>
          </a:xfrm>
        </p:spPr>
        <p:txBody>
          <a:bodyPr/>
          <a:lstStyle/>
          <a:p>
            <a:pPr eaLnBrk="1" hangingPunct="1"/>
            <a:endParaRPr lang="de-DE" altLang="de-DE" sz="1400" dirty="0"/>
          </a:p>
          <a:p>
            <a:pPr eaLnBrk="1" hangingPunct="1"/>
            <a:r>
              <a:rPr lang="de-DE" altLang="de-DE" sz="2400" dirty="0"/>
              <a:t>bestimmte Techniken oder (</a:t>
            </a:r>
            <a:r>
              <a:rPr lang="de-DE" altLang="de-DE" sz="2400" dirty="0">
                <a:solidFill>
                  <a:srgbClr val="CC0000"/>
                </a:solidFill>
              </a:rPr>
              <a:t>Induktions-) Methoden</a:t>
            </a:r>
            <a:r>
              <a:rPr lang="de-DE" altLang="de-DE" sz="2400" dirty="0"/>
              <a:t>, mit denen</a:t>
            </a:r>
          </a:p>
          <a:p>
            <a:pPr eaLnBrk="1" hangingPunct="1"/>
            <a:r>
              <a:rPr lang="de-DE" altLang="de-DE" sz="2400" dirty="0"/>
              <a:t>eine </a:t>
            </a:r>
            <a:r>
              <a:rPr lang="de-DE" altLang="de-DE" sz="2400" dirty="0">
                <a:solidFill>
                  <a:srgbClr val="CC0000"/>
                </a:solidFill>
              </a:rPr>
              <a:t>Entspannungsreaktion</a:t>
            </a:r>
            <a:r>
              <a:rPr lang="de-DE" altLang="de-DE" sz="2400" dirty="0"/>
              <a:t> in Gang gesetzt werden kann.</a:t>
            </a:r>
          </a:p>
          <a:p>
            <a:pPr eaLnBrk="1" hangingPunct="1">
              <a:buFont typeface="Wingdings" panose="05000000000000000000" pitchFamily="2" charset="2"/>
              <a:buNone/>
            </a:pPr>
            <a:endParaRPr lang="de-DE" altLang="de-DE" sz="2400" dirty="0"/>
          </a:p>
          <a:p>
            <a:pPr eaLnBrk="1" hangingPunct="1"/>
            <a:r>
              <a:rPr lang="de-DE" altLang="de-DE" sz="2400" dirty="0"/>
              <a:t>Durch </a:t>
            </a:r>
            <a:r>
              <a:rPr lang="de-DE" altLang="de-DE" sz="2400" dirty="0">
                <a:solidFill>
                  <a:srgbClr val="CC0000"/>
                </a:solidFill>
              </a:rPr>
              <a:t>regelmäßiges Üben</a:t>
            </a:r>
            <a:r>
              <a:rPr lang="de-DE" altLang="de-DE" sz="2400" dirty="0"/>
              <a:t> wird die Entspannungsreaktion gebahnt und stabilisiert, so dass</a:t>
            </a:r>
          </a:p>
          <a:p>
            <a:pPr eaLnBrk="1" hangingPunct="1"/>
            <a:r>
              <a:rPr lang="de-DE" altLang="de-DE" sz="2400" dirty="0"/>
              <a:t>diese Reaktion auf einen </a:t>
            </a:r>
            <a:r>
              <a:rPr lang="de-DE" altLang="de-DE" sz="2400" dirty="0">
                <a:solidFill>
                  <a:srgbClr val="CC0000"/>
                </a:solidFill>
              </a:rPr>
              <a:t>konditionierten Reiz</a:t>
            </a:r>
            <a:r>
              <a:rPr lang="de-DE" altLang="de-DE" sz="2400" dirty="0"/>
              <a:t> (Entspannungsinstruktion) hin schnell und</a:t>
            </a:r>
          </a:p>
          <a:p>
            <a:pPr eaLnBrk="1" hangingPunct="1"/>
            <a:r>
              <a:rPr lang="de-DE" altLang="de-DE" sz="2400" dirty="0"/>
              <a:t>in den verschiedensten Situationen hervorgerufen werden kann.</a:t>
            </a:r>
            <a:endParaRPr lang="de-DE" altLang="de-DE" sz="2400" b="1" baseline="-25000" dirty="0"/>
          </a:p>
        </p:txBody>
      </p:sp>
      <p:sp>
        <p:nvSpPr>
          <p:cNvPr id="344069" name="Text Box 5"/>
          <p:cNvSpPr txBox="1">
            <a:spLocks noChangeArrowheads="1"/>
          </p:cNvSpPr>
          <p:nvPr/>
        </p:nvSpPr>
        <p:spPr bwMode="auto">
          <a:xfrm>
            <a:off x="6554789" y="6027738"/>
            <a:ext cx="3889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de-DE" altLang="de-DE" sz="1800" b="0" i="0" u="none" strike="noStrike" kern="1200" cap="none" spc="0" normalizeH="0" baseline="0" noProof="0" dirty="0">
                <a:ln>
                  <a:noFill/>
                </a:ln>
                <a:solidFill>
                  <a:srgbClr val="003300"/>
                </a:solidFill>
                <a:effectLst/>
                <a:uLnTx/>
                <a:uFillTx/>
                <a:latin typeface="Arial" panose="020B0604020202020204" pitchFamily="34" charset="0"/>
                <a:ea typeface="+mn-ea"/>
                <a:cs typeface="+mn-cs"/>
              </a:rPr>
              <a:t>(</a:t>
            </a:r>
            <a:r>
              <a:rPr kumimoji="0" lang="de-DE" altLang="de-DE" sz="1800" b="0" i="0" u="none" strike="noStrike" kern="1200" cap="none" spc="0" normalizeH="0" baseline="0" noProof="0" dirty="0" err="1">
                <a:ln>
                  <a:noFill/>
                </a:ln>
                <a:solidFill>
                  <a:srgbClr val="003300"/>
                </a:solidFill>
                <a:effectLst/>
                <a:uLnTx/>
                <a:uFillTx/>
                <a:latin typeface="Arial" panose="020B0604020202020204" pitchFamily="34" charset="0"/>
                <a:ea typeface="+mn-ea"/>
                <a:cs typeface="+mn-cs"/>
              </a:rPr>
              <a:t>Vaitl</a:t>
            </a:r>
            <a:r>
              <a:rPr kumimoji="0" lang="de-DE" altLang="de-DE" sz="1800" b="0" i="0" u="none" strike="noStrike" kern="1200" cap="none" spc="0" normalizeH="0" baseline="0" noProof="0">
                <a:ln>
                  <a:noFill/>
                </a:ln>
                <a:solidFill>
                  <a:srgbClr val="003300"/>
                </a:solidFill>
                <a:effectLst/>
                <a:uLnTx/>
                <a:uFillTx/>
                <a:latin typeface="Arial" panose="020B0604020202020204" pitchFamily="34" charset="0"/>
                <a:ea typeface="+mn-ea"/>
                <a:cs typeface="+mn-cs"/>
              </a:rPr>
              <a:t> und Petermann, 1993)</a:t>
            </a:r>
          </a:p>
        </p:txBody>
      </p:sp>
    </p:spTree>
    <p:extLst>
      <p:ext uri="{BB962C8B-B14F-4D97-AF65-F5344CB8AC3E}">
        <p14:creationId xmlns:p14="http://schemas.microsoft.com/office/powerpoint/2010/main" val="2946506857"/>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20835" name="Inhaltsplatzhalt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49381"/>
            <a:ext cx="12386157" cy="7506269"/>
          </a:xfrm>
        </p:spPr>
      </p:pic>
      <p:sp>
        <p:nvSpPr>
          <p:cNvPr id="8" name="Textfeld 7">
            <a:extLst>
              <a:ext uri="{FF2B5EF4-FFF2-40B4-BE49-F238E27FC236}">
                <a16:creationId xmlns:a16="http://schemas.microsoft.com/office/drawing/2014/main" id="{E769D974-D845-4C40-B8CE-99534EEFD49B}"/>
              </a:ext>
            </a:extLst>
          </p:cNvPr>
          <p:cNvSpPr txBox="1"/>
          <p:nvPr/>
        </p:nvSpPr>
        <p:spPr>
          <a:xfrm>
            <a:off x="5199743" y="703264"/>
            <a:ext cx="5421741" cy="646331"/>
          </a:xfrm>
          <a:prstGeom prst="rect">
            <a:avLst/>
          </a:prstGeom>
          <a:solidFill>
            <a:schemeClr val="accent6">
              <a:lumMod val="50000"/>
            </a:schemeClr>
          </a:solidFill>
          <a:effectLst>
            <a:softEdge rad="63500"/>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prstClr val="white"/>
                </a:solidFill>
                <a:effectLst/>
                <a:uLnTx/>
                <a:uFillTx/>
                <a:latin typeface="Calibri" panose="020F0502020204030204"/>
                <a:ea typeface="+mn-ea"/>
                <a:cs typeface="+mn-cs"/>
              </a:rPr>
              <a:t>Konditionierte Entspannung</a:t>
            </a:r>
          </a:p>
        </p:txBody>
      </p:sp>
      <p:pic>
        <p:nvPicPr>
          <p:cNvPr id="3" name="Grafik 2">
            <a:extLst>
              <a:ext uri="{FF2B5EF4-FFF2-40B4-BE49-F238E27FC236}">
                <a16:creationId xmlns:a16="http://schemas.microsoft.com/office/drawing/2014/main" id="{F4959A69-8FAF-0AEC-05DC-FA212EB19113}"/>
              </a:ext>
            </a:extLst>
          </p:cNvPr>
          <p:cNvPicPr>
            <a:picLocks noChangeAspect="1"/>
          </p:cNvPicPr>
          <p:nvPr/>
        </p:nvPicPr>
        <p:blipFill rotWithShape="1">
          <a:blip r:embed="rId3"/>
          <a:srcRect l="25411" r="35183"/>
          <a:stretch/>
        </p:blipFill>
        <p:spPr>
          <a:xfrm>
            <a:off x="8325788" y="2396354"/>
            <a:ext cx="3233651" cy="4461646"/>
          </a:xfrm>
          <a:prstGeom prst="rect">
            <a:avLst/>
          </a:prstGeom>
          <a:effectLst>
            <a:softEdge rad="63500"/>
          </a:effectLst>
        </p:spPr>
      </p:pic>
      <p:sp>
        <p:nvSpPr>
          <p:cNvPr id="6" name="Textfeld 5">
            <a:extLst>
              <a:ext uri="{FF2B5EF4-FFF2-40B4-BE49-F238E27FC236}">
                <a16:creationId xmlns:a16="http://schemas.microsoft.com/office/drawing/2014/main" id="{566C17B1-F195-1580-1931-C5971E459AE6}"/>
              </a:ext>
            </a:extLst>
          </p:cNvPr>
          <p:cNvSpPr txBox="1"/>
          <p:nvPr/>
        </p:nvSpPr>
        <p:spPr>
          <a:xfrm>
            <a:off x="6305008" y="1552067"/>
            <a:ext cx="4675704" cy="646331"/>
          </a:xfrm>
          <a:prstGeom prst="rect">
            <a:avLst/>
          </a:prstGeom>
          <a:solidFill>
            <a:schemeClr val="accent6">
              <a:lumMod val="50000"/>
            </a:schemeClr>
          </a:solidFill>
          <a:effectLst>
            <a:softEdge rad="63500"/>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prstClr val="white"/>
                </a:solidFill>
                <a:effectLst/>
                <a:uLnTx/>
                <a:uFillTx/>
                <a:latin typeface="Calibri" panose="020F0502020204030204"/>
                <a:ea typeface="+mn-ea"/>
                <a:cs typeface="+mn-cs"/>
              </a:rPr>
              <a:t>Atemreflexentspannung</a:t>
            </a:r>
          </a:p>
        </p:txBody>
      </p:sp>
      <p:sp>
        <p:nvSpPr>
          <p:cNvPr id="7" name="Rechteck 4">
            <a:extLst>
              <a:ext uri="{FF2B5EF4-FFF2-40B4-BE49-F238E27FC236}">
                <a16:creationId xmlns:a16="http://schemas.microsoft.com/office/drawing/2014/main" id="{1A22C0ED-9BF6-E1EB-9711-9D80F914451A}"/>
              </a:ext>
            </a:extLst>
          </p:cNvPr>
          <p:cNvSpPr>
            <a:spLocks noChangeArrowheads="1"/>
          </p:cNvSpPr>
          <p:nvPr/>
        </p:nvSpPr>
        <p:spPr bwMode="auto">
          <a:xfrm>
            <a:off x="7351714" y="6611938"/>
            <a:ext cx="3286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DE" altLang="de-DE"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a:t>
            </a:r>
            <a:r>
              <a:rPr kumimoji="0" lang="de-DE" altLang="de-DE" sz="1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Quelle: Repro 2013</a:t>
            </a:r>
            <a:r>
              <a:rPr kumimoji="0" lang="de-DE" altLang="de-DE"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a:t>
            </a:r>
          </a:p>
        </p:txBody>
      </p:sp>
    </p:spTree>
    <p:extLst>
      <p:ext uri="{BB962C8B-B14F-4D97-AF65-F5344CB8AC3E}">
        <p14:creationId xmlns:p14="http://schemas.microsoft.com/office/powerpoint/2010/main" val="13283835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3">
            <a:extLst>
              <a:ext uri="{FF2B5EF4-FFF2-40B4-BE49-F238E27FC236}">
                <a16:creationId xmlns:a16="http://schemas.microsoft.com/office/drawing/2014/main" id="{1EEC8E0C-A1AE-46FA-BB4E-AE4062B0E70C}"/>
              </a:ext>
            </a:extLst>
          </p:cNvPr>
          <p:cNvSpPr>
            <a:spLocks noGrp="1" noChangeArrowheads="1"/>
          </p:cNvSpPr>
          <p:nvPr>
            <p:ph type="title"/>
          </p:nvPr>
        </p:nvSpPr>
        <p:spPr>
          <a:xfrm>
            <a:off x="187037" y="67412"/>
            <a:ext cx="12192000" cy="1009295"/>
          </a:xfrm>
        </p:spPr>
        <p:txBody>
          <a:bodyPr anchor="b">
            <a:normAutofit fontScale="90000"/>
          </a:bodyPr>
          <a:lstStyle/>
          <a:p>
            <a:pPr eaLnBrk="1" hangingPunct="1"/>
            <a:br>
              <a:rPr lang="de-DE" altLang="de-DE" sz="2600" dirty="0"/>
            </a:br>
            <a:r>
              <a:rPr lang="de-DE" altLang="de-DE" sz="2600" dirty="0"/>
              <a:t> </a:t>
            </a:r>
            <a:r>
              <a:rPr lang="de-DE" altLang="de-DE" sz="3300" dirty="0">
                <a:effectLst>
                  <a:outerShdw blurRad="38100" dist="38100" dir="2700000" algn="tl">
                    <a:srgbClr val="000000">
                      <a:alpha val="43137"/>
                    </a:srgbClr>
                  </a:outerShdw>
                </a:effectLst>
                <a:latin typeface="Corbel" panose="020B0503020204020204" pitchFamily="34" charset="0"/>
              </a:rPr>
              <a:t>Autogenes Training - Vorstellungsrunde						</a:t>
            </a:r>
            <a:br>
              <a:rPr lang="de-DE" altLang="de-DE" sz="3300" dirty="0">
                <a:effectLst>
                  <a:outerShdw blurRad="38100" dist="38100" dir="2700000" algn="tl">
                    <a:srgbClr val="000000">
                      <a:alpha val="43137"/>
                    </a:srgbClr>
                  </a:outerShdw>
                </a:effectLst>
                <a:latin typeface="Corbel" panose="020B0503020204020204" pitchFamily="34" charset="0"/>
              </a:rPr>
            </a:br>
            <a:r>
              <a:rPr lang="de-DE" altLang="de-DE" sz="3300" dirty="0">
                <a:effectLst>
                  <a:outerShdw blurRad="38100" dist="38100" dir="2700000" algn="tl">
                    <a:srgbClr val="000000">
                      <a:alpha val="43137"/>
                    </a:srgbClr>
                  </a:outerShdw>
                </a:effectLst>
                <a:latin typeface="Corbel" panose="020B0503020204020204" pitchFamily="34" charset="0"/>
              </a:rPr>
              <a:t>      –  wie schaffe ich eine gute und vertrauensvolle Arbeitsbeziehung ?</a:t>
            </a:r>
          </a:p>
        </p:txBody>
      </p:sp>
      <p:sp>
        <p:nvSpPr>
          <p:cNvPr id="497666" name="Rectangle 2">
            <a:extLst>
              <a:ext uri="{FF2B5EF4-FFF2-40B4-BE49-F238E27FC236}">
                <a16:creationId xmlns:a16="http://schemas.microsoft.com/office/drawing/2014/main" id="{C92165B5-895C-4A18-A2D9-34561F8C8837}"/>
              </a:ext>
            </a:extLst>
          </p:cNvPr>
          <p:cNvSpPr>
            <a:spLocks noGrp="1" noChangeArrowheads="1"/>
          </p:cNvSpPr>
          <p:nvPr>
            <p:ph idx="1"/>
          </p:nvPr>
        </p:nvSpPr>
        <p:spPr>
          <a:xfrm>
            <a:off x="778593" y="1132125"/>
            <a:ext cx="10744200" cy="5472113"/>
          </a:xfrm>
        </p:spPr>
        <p:txBody>
          <a:bodyPr>
            <a:normAutofit/>
          </a:bodyPr>
          <a:lstStyle/>
          <a:p>
            <a:pPr eaLnBrk="1" hangingPunct="1">
              <a:lnSpc>
                <a:spcPct val="120000"/>
              </a:lnSpc>
            </a:pPr>
            <a:r>
              <a:rPr lang="de-DE" altLang="de-DE" sz="2600" dirty="0" err="1">
                <a:latin typeface="Corbel" panose="020B0503020204020204" pitchFamily="34" charset="0"/>
              </a:rPr>
              <a:t>Warming</a:t>
            </a:r>
            <a:r>
              <a:rPr lang="de-DE" altLang="de-DE" sz="2600" dirty="0">
                <a:latin typeface="Corbel" panose="020B0503020204020204" pitchFamily="34" charset="0"/>
              </a:rPr>
              <a:t> </a:t>
            </a:r>
            <a:r>
              <a:rPr lang="de-DE" altLang="de-DE" sz="2600" dirty="0" err="1">
                <a:latin typeface="Corbel" panose="020B0503020204020204" pitchFamily="34" charset="0"/>
              </a:rPr>
              <a:t>up</a:t>
            </a:r>
            <a:r>
              <a:rPr lang="de-DE" altLang="de-DE" sz="2600" dirty="0">
                <a:latin typeface="Corbel" panose="020B0503020204020204" pitchFamily="34" charset="0"/>
              </a:rPr>
              <a:t>, kennenlernen, Informationsaustausch</a:t>
            </a:r>
          </a:p>
          <a:p>
            <a:pPr eaLnBrk="1" hangingPunct="1">
              <a:lnSpc>
                <a:spcPct val="120000"/>
              </a:lnSpc>
            </a:pPr>
            <a:r>
              <a:rPr lang="de-DE" altLang="de-DE" sz="2600" dirty="0">
                <a:latin typeface="Corbel" panose="020B0503020204020204" pitchFamily="34" charset="0"/>
              </a:rPr>
              <a:t>Individueller Kontakt mit jedem/r Teilnehmer/in</a:t>
            </a:r>
          </a:p>
          <a:p>
            <a:pPr>
              <a:lnSpc>
                <a:spcPct val="120000"/>
              </a:lnSpc>
            </a:pPr>
            <a:r>
              <a:rPr lang="de-DE" altLang="de-DE" sz="2600" dirty="0">
                <a:latin typeface="Corbel" panose="020B0503020204020204" pitchFamily="34" charset="0"/>
              </a:rPr>
              <a:t>Rolle des/r Kursleiters/in als Gastgeber/in</a:t>
            </a:r>
          </a:p>
          <a:p>
            <a:pPr eaLnBrk="1" hangingPunct="1">
              <a:lnSpc>
                <a:spcPct val="120000"/>
              </a:lnSpc>
            </a:pPr>
            <a:r>
              <a:rPr lang="de-DE" altLang="de-DE" sz="2600" dirty="0">
                <a:latin typeface="Corbel" panose="020B0503020204020204" pitchFamily="34" charset="0"/>
              </a:rPr>
              <a:t>Positive Verstärkung</a:t>
            </a:r>
          </a:p>
          <a:p>
            <a:pPr eaLnBrk="1" hangingPunct="1">
              <a:lnSpc>
                <a:spcPct val="120000"/>
              </a:lnSpc>
            </a:pPr>
            <a:r>
              <a:rPr lang="de-DE" altLang="de-DE" sz="2600" dirty="0">
                <a:latin typeface="Corbel" panose="020B0503020204020204" pitchFamily="34" charset="0"/>
              </a:rPr>
              <a:t>Diagnostik (Vorerfahrungen, Verhalten, Erwartungen, Kontraindikationen)</a:t>
            </a:r>
          </a:p>
          <a:p>
            <a:pPr eaLnBrk="1" hangingPunct="1">
              <a:lnSpc>
                <a:spcPct val="120000"/>
              </a:lnSpc>
            </a:pPr>
            <a:r>
              <a:rPr lang="de-DE" altLang="de-DE" sz="2600" dirty="0">
                <a:latin typeface="Corbel" panose="020B0503020204020204" pitchFamily="34" charset="0"/>
              </a:rPr>
              <a:t>Festsetzen von Regeln</a:t>
            </a:r>
          </a:p>
          <a:p>
            <a:pPr>
              <a:lnSpc>
                <a:spcPct val="120000"/>
              </a:lnSpc>
            </a:pPr>
            <a:r>
              <a:rPr lang="de-DE" altLang="de-DE" sz="2600" dirty="0">
                <a:latin typeface="Corbel" panose="020B0503020204020204" pitchFamily="34" charset="0"/>
              </a:rPr>
              <a:t>Erste Interventionen</a:t>
            </a:r>
          </a:p>
          <a:p>
            <a:pPr>
              <a:lnSpc>
                <a:spcPct val="120000"/>
              </a:lnSpc>
            </a:pPr>
            <a:r>
              <a:rPr lang="de-DE" altLang="de-DE" sz="2600" dirty="0">
                <a:latin typeface="Corbel" panose="020B0503020204020204" pitchFamily="34" charset="0"/>
              </a:rPr>
              <a:t>Kennenlernen untereinander</a:t>
            </a:r>
          </a:p>
          <a:p>
            <a:pPr>
              <a:lnSpc>
                <a:spcPct val="120000"/>
              </a:lnSpc>
            </a:pPr>
            <a:r>
              <a:rPr lang="de-DE" altLang="de-DE" sz="2600" dirty="0">
                <a:latin typeface="Corbel" panose="020B0503020204020204" pitchFamily="34" charset="0"/>
              </a:rPr>
              <a:t>Gruppe bildet sich, wenn jeder etwas gesagt hat</a:t>
            </a:r>
          </a:p>
          <a:p>
            <a:pPr eaLnBrk="1" hangingPunct="1">
              <a:lnSpc>
                <a:spcPct val="120000"/>
              </a:lnSpc>
            </a:pPr>
            <a:endParaRPr lang="de-DE" altLang="de-DE" sz="2600" dirty="0">
              <a:latin typeface="Corbel" panose="020B0503020204020204" pitchFamily="34" charset="0"/>
            </a:endParaRPr>
          </a:p>
        </p:txBody>
      </p:sp>
      <p:sp>
        <p:nvSpPr>
          <p:cNvPr id="2" name="Geschweifte Klammer rechts 1">
            <a:extLst>
              <a:ext uri="{FF2B5EF4-FFF2-40B4-BE49-F238E27FC236}">
                <a16:creationId xmlns:a16="http://schemas.microsoft.com/office/drawing/2014/main" id="{2963219E-F0CD-10A6-3C45-4D8D55044341}"/>
              </a:ext>
            </a:extLst>
          </p:cNvPr>
          <p:cNvSpPr/>
          <p:nvPr/>
        </p:nvSpPr>
        <p:spPr>
          <a:xfrm>
            <a:off x="8035636" y="4516582"/>
            <a:ext cx="360219" cy="1773382"/>
          </a:xfrm>
          <a:prstGeom prst="rightBrace">
            <a:avLst>
              <a:gd name="adj1" fmla="val 8333"/>
              <a:gd name="adj2" fmla="val 52869"/>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feld 2">
            <a:extLst>
              <a:ext uri="{FF2B5EF4-FFF2-40B4-BE49-F238E27FC236}">
                <a16:creationId xmlns:a16="http://schemas.microsoft.com/office/drawing/2014/main" id="{0D09BD76-2EE4-3D15-7224-F16C97AC6A4B}"/>
              </a:ext>
            </a:extLst>
          </p:cNvPr>
          <p:cNvSpPr txBox="1"/>
          <p:nvPr/>
        </p:nvSpPr>
        <p:spPr>
          <a:xfrm>
            <a:off x="8472182" y="5075501"/>
            <a:ext cx="3153427"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gruppendynamische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 Aspekte</a:t>
            </a:r>
          </a:p>
        </p:txBody>
      </p:sp>
      <p:sp>
        <p:nvSpPr>
          <p:cNvPr id="4" name="Geschweifte Klammer rechts 3">
            <a:extLst>
              <a:ext uri="{FF2B5EF4-FFF2-40B4-BE49-F238E27FC236}">
                <a16:creationId xmlns:a16="http://schemas.microsoft.com/office/drawing/2014/main" id="{53638696-F7EA-2F9F-2E9E-BC59B8FCA5AC}"/>
              </a:ext>
            </a:extLst>
          </p:cNvPr>
          <p:cNvSpPr/>
          <p:nvPr/>
        </p:nvSpPr>
        <p:spPr>
          <a:xfrm>
            <a:off x="8215745" y="1406239"/>
            <a:ext cx="360219" cy="1932709"/>
          </a:xfrm>
          <a:prstGeom prst="rightBrace">
            <a:avLst>
              <a:gd name="adj1" fmla="val 8333"/>
              <a:gd name="adj2" fmla="val 52869"/>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feld 4">
            <a:extLst>
              <a:ext uri="{FF2B5EF4-FFF2-40B4-BE49-F238E27FC236}">
                <a16:creationId xmlns:a16="http://schemas.microsoft.com/office/drawing/2014/main" id="{988563A7-B809-DC7B-9DF6-EC3E7825EAAD}"/>
              </a:ext>
            </a:extLst>
          </p:cNvPr>
          <p:cNvSpPr txBox="1"/>
          <p:nvPr/>
        </p:nvSpPr>
        <p:spPr>
          <a:xfrm>
            <a:off x="8724059" y="2066975"/>
            <a:ext cx="194284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rPr>
              <a:t>Beziehungs-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err="1">
                <a:ln>
                  <a:noFill/>
                </a:ln>
                <a:solidFill>
                  <a:prstClr val="black"/>
                </a:solidFill>
                <a:effectLst/>
                <a:uLnTx/>
                <a:uFillTx/>
                <a:latin typeface="Calibri" panose="020F0502020204030204"/>
                <a:ea typeface="+mn-ea"/>
                <a:cs typeface="+mn-cs"/>
              </a:rPr>
              <a:t>dynamik</a:t>
            </a:r>
            <a:endParaRPr kumimoji="0" lang="de-DE"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798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766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766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766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766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766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7666">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7666">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7666">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766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8" name="Grafik 3">
            <a:extLst>
              <a:ext uri="{FF2B5EF4-FFF2-40B4-BE49-F238E27FC236}">
                <a16:creationId xmlns:a16="http://schemas.microsoft.com/office/drawing/2014/main" id="{2E324269-6BF2-4183-9EE4-EEFD899356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5781" y="1009044"/>
            <a:ext cx="6954838"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1939" name="Grafik 4">
            <a:extLst>
              <a:ext uri="{FF2B5EF4-FFF2-40B4-BE49-F238E27FC236}">
                <a16:creationId xmlns:a16="http://schemas.microsoft.com/office/drawing/2014/main" id="{A86EE801-F0F4-476F-8F99-ABA719533C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35003">
            <a:off x="4431050" y="851077"/>
            <a:ext cx="16002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bgerundetes Rechteck 5">
            <a:extLst>
              <a:ext uri="{FF2B5EF4-FFF2-40B4-BE49-F238E27FC236}">
                <a16:creationId xmlns:a16="http://schemas.microsoft.com/office/drawing/2014/main" id="{85953D99-C17B-433D-AA01-D5548E64A792}"/>
              </a:ext>
            </a:extLst>
          </p:cNvPr>
          <p:cNvSpPr/>
          <p:nvPr/>
        </p:nvSpPr>
        <p:spPr>
          <a:xfrm>
            <a:off x="3932975" y="963573"/>
            <a:ext cx="719137" cy="1155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Gleichschenkliges Dreieck 7">
            <a:extLst>
              <a:ext uri="{FF2B5EF4-FFF2-40B4-BE49-F238E27FC236}">
                <a16:creationId xmlns:a16="http://schemas.microsoft.com/office/drawing/2014/main" id="{DCFD30B6-2185-4433-860E-9259C6205AEB}"/>
              </a:ext>
            </a:extLst>
          </p:cNvPr>
          <p:cNvSpPr/>
          <p:nvPr/>
        </p:nvSpPr>
        <p:spPr>
          <a:xfrm rot="4305506">
            <a:off x="4462785" y="1696275"/>
            <a:ext cx="547688" cy="6953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bgerundetes Rechteck 8">
            <a:extLst>
              <a:ext uri="{FF2B5EF4-FFF2-40B4-BE49-F238E27FC236}">
                <a16:creationId xmlns:a16="http://schemas.microsoft.com/office/drawing/2014/main" id="{856D9687-D019-45BB-8A65-E927B8952800}"/>
              </a:ext>
            </a:extLst>
          </p:cNvPr>
          <p:cNvSpPr/>
          <p:nvPr/>
        </p:nvSpPr>
        <p:spPr>
          <a:xfrm rot="2703741">
            <a:off x="6384926" y="984251"/>
            <a:ext cx="1350962" cy="29368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Ellipse 1"/>
          <p:cNvSpPr/>
          <p:nvPr/>
        </p:nvSpPr>
        <p:spPr>
          <a:xfrm>
            <a:off x="5705622" y="57823"/>
            <a:ext cx="1289022"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fik 5">
            <a:extLst>
              <a:ext uri="{FF2B5EF4-FFF2-40B4-BE49-F238E27FC236}">
                <a16:creationId xmlns:a16="http://schemas.microsoft.com/office/drawing/2014/main" id="{7250396F-0C02-3AA1-868C-41DDD411A0E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70619" y="1137187"/>
            <a:ext cx="4117438" cy="3779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bgerundetes Rechteck 5">
            <a:extLst>
              <a:ext uri="{FF2B5EF4-FFF2-40B4-BE49-F238E27FC236}">
                <a16:creationId xmlns:a16="http://schemas.microsoft.com/office/drawing/2014/main" id="{F40230D9-3E12-4FC6-E78B-4F6F41AD8024}"/>
              </a:ext>
            </a:extLst>
          </p:cNvPr>
          <p:cNvSpPr/>
          <p:nvPr/>
        </p:nvSpPr>
        <p:spPr>
          <a:xfrm rot="19363685">
            <a:off x="4468123" y="1525309"/>
            <a:ext cx="299125" cy="615133"/>
          </a:xfrm>
          <a:prstGeom prst="round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bgerundetes Rechteck 5">
            <a:extLst>
              <a:ext uri="{FF2B5EF4-FFF2-40B4-BE49-F238E27FC236}">
                <a16:creationId xmlns:a16="http://schemas.microsoft.com/office/drawing/2014/main" id="{B49090B2-C2FE-370F-395A-1560E3EA3522}"/>
              </a:ext>
            </a:extLst>
          </p:cNvPr>
          <p:cNvSpPr/>
          <p:nvPr/>
        </p:nvSpPr>
        <p:spPr>
          <a:xfrm rot="17843526">
            <a:off x="5492369" y="-286642"/>
            <a:ext cx="363747" cy="22279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Kreuz 2">
            <a:extLst>
              <a:ext uri="{FF2B5EF4-FFF2-40B4-BE49-F238E27FC236}">
                <a16:creationId xmlns:a16="http://schemas.microsoft.com/office/drawing/2014/main" id="{444CB347-1D2B-39D2-53A0-1408DBB96239}"/>
              </a:ext>
            </a:extLst>
          </p:cNvPr>
          <p:cNvSpPr/>
          <p:nvPr/>
        </p:nvSpPr>
        <p:spPr>
          <a:xfrm>
            <a:off x="6458951" y="2639291"/>
            <a:ext cx="1071385" cy="1094509"/>
          </a:xfrm>
          <a:prstGeom prst="plus">
            <a:avLst>
              <a:gd name="adj" fmla="val 4549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feld 3">
            <a:extLst>
              <a:ext uri="{FF2B5EF4-FFF2-40B4-BE49-F238E27FC236}">
                <a16:creationId xmlns:a16="http://schemas.microsoft.com/office/drawing/2014/main" id="{7967E77C-A9B2-64E2-2417-62BAF12A4FE1}"/>
              </a:ext>
            </a:extLst>
          </p:cNvPr>
          <p:cNvSpPr txBox="1"/>
          <p:nvPr/>
        </p:nvSpPr>
        <p:spPr>
          <a:xfrm>
            <a:off x="6479342" y="5395887"/>
            <a:ext cx="546175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3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Atemreflexentspannung</a:t>
            </a:r>
          </a:p>
        </p:txBody>
      </p:sp>
      <p:sp>
        <p:nvSpPr>
          <p:cNvPr id="5" name="Gleich 4">
            <a:extLst>
              <a:ext uri="{FF2B5EF4-FFF2-40B4-BE49-F238E27FC236}">
                <a16:creationId xmlns:a16="http://schemas.microsoft.com/office/drawing/2014/main" id="{1AEEFCC5-3A50-39D3-F502-BAA738C10026}"/>
              </a:ext>
            </a:extLst>
          </p:cNvPr>
          <p:cNvSpPr/>
          <p:nvPr/>
        </p:nvSpPr>
        <p:spPr>
          <a:xfrm>
            <a:off x="6084109" y="5327073"/>
            <a:ext cx="453387" cy="868068"/>
          </a:xfrm>
          <a:prstGeom prst="mathEqual">
            <a:avLst>
              <a:gd name="adj1" fmla="val 7611"/>
              <a:gd name="adj2" fmla="val 705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feld 13">
            <a:extLst>
              <a:ext uri="{FF2B5EF4-FFF2-40B4-BE49-F238E27FC236}">
                <a16:creationId xmlns:a16="http://schemas.microsoft.com/office/drawing/2014/main" id="{052E181A-B85F-0F21-FF43-1406E57F3A6E}"/>
              </a:ext>
            </a:extLst>
          </p:cNvPr>
          <p:cNvSpPr txBox="1"/>
          <p:nvPr/>
        </p:nvSpPr>
        <p:spPr>
          <a:xfrm>
            <a:off x="299380" y="1377407"/>
            <a:ext cx="3510898" cy="12618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de-DE" sz="3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symmetrische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Sitzhaltung</a:t>
            </a:r>
          </a:p>
        </p:txBody>
      </p:sp>
      <p:sp>
        <p:nvSpPr>
          <p:cNvPr id="18" name="Textfeld 17">
            <a:extLst>
              <a:ext uri="{FF2B5EF4-FFF2-40B4-BE49-F238E27FC236}">
                <a16:creationId xmlns:a16="http://schemas.microsoft.com/office/drawing/2014/main" id="{5BC1B93D-C5A5-49BE-F9E1-7BEC041075C8}"/>
              </a:ext>
            </a:extLst>
          </p:cNvPr>
          <p:cNvSpPr txBox="1"/>
          <p:nvPr/>
        </p:nvSpPr>
        <p:spPr>
          <a:xfrm>
            <a:off x="6537496" y="6263955"/>
            <a:ext cx="6434621" cy="46166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200" b="0" i="0" u="none" strike="noStrike" kern="1200" cap="none" spc="0" normalizeH="0" baseline="0" noProof="0" dirty="0">
                <a:ln>
                  <a:noFill/>
                </a:ln>
                <a:solidFill>
                  <a:prstClr val="black"/>
                </a:solidFill>
                <a:effectLst/>
                <a:uLnTx/>
                <a:uFillTx/>
                <a:latin typeface="FedraSansAltStd-Light"/>
                <a:ea typeface="+mn-ea"/>
                <a:cs typeface="+mn-cs"/>
              </a:rPr>
              <a:t>Abbildung mit freundlicher Genehmigung von </a:t>
            </a:r>
            <a:r>
              <a:rPr kumimoji="0" lang="de-DE" altLang="de-DE" sz="1200" b="0" i="0" u="none" strike="noStrike" kern="1200" cap="none" spc="0" normalizeH="0" baseline="0" noProof="0" dirty="0" err="1">
                <a:ln>
                  <a:noFill/>
                </a:ln>
                <a:solidFill>
                  <a:prstClr val="black"/>
                </a:solidFill>
                <a:effectLst/>
                <a:uLnTx/>
                <a:uFillTx/>
                <a:latin typeface="FedraSansAltStd-Light"/>
                <a:ea typeface="+mn-ea"/>
                <a:cs typeface="+mn-cs"/>
              </a:rPr>
              <a:t>Dipl</a:t>
            </a:r>
            <a:r>
              <a:rPr kumimoji="0" lang="de-DE" altLang="de-DE" sz="1200" b="0" i="0" u="none" strike="noStrike" kern="1200" cap="none" spc="0" normalizeH="0" baseline="0" noProof="0" dirty="0">
                <a:ln>
                  <a:noFill/>
                </a:ln>
                <a:solidFill>
                  <a:prstClr val="black"/>
                </a:solidFill>
                <a:effectLst/>
                <a:uLnTx/>
                <a:uFillTx/>
                <a:latin typeface="FedraSansAltStd-Light"/>
                <a:ea typeface="+mn-ea"/>
                <a:cs typeface="+mn-cs"/>
              </a:rPr>
              <a:t> </a:t>
            </a:r>
            <a:r>
              <a:rPr kumimoji="0" lang="de-DE" altLang="de-DE" sz="1200" b="0" i="0" u="none" strike="noStrike" kern="1200" cap="none" spc="0" normalizeH="0" baseline="0" noProof="0" dirty="0" err="1">
                <a:ln>
                  <a:noFill/>
                </a:ln>
                <a:solidFill>
                  <a:prstClr val="black"/>
                </a:solidFill>
                <a:effectLst/>
                <a:uLnTx/>
                <a:uFillTx/>
                <a:latin typeface="FedraSansAltStd-Light"/>
                <a:ea typeface="+mn-ea"/>
                <a:cs typeface="+mn-cs"/>
              </a:rPr>
              <a:t>Psych</a:t>
            </a:r>
            <a:r>
              <a:rPr kumimoji="0" lang="de-DE" altLang="de-DE" sz="1200" b="0" i="0" u="none" strike="noStrike" kern="1200" cap="none" spc="0" normalizeH="0" baseline="0" noProof="0" dirty="0">
                <a:ln>
                  <a:noFill/>
                </a:ln>
                <a:solidFill>
                  <a:prstClr val="black"/>
                </a:solidFill>
                <a:effectLst/>
                <a:uLnTx/>
                <a:uFillTx/>
                <a:latin typeface="FedraSansAltStd-Light"/>
                <a:ea typeface="+mn-ea"/>
                <a:cs typeface="+mn-cs"/>
              </a:rPr>
              <a:t> Frank Zechner 2021</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200" b="0" i="0" u="none" strike="noStrike" kern="1200" cap="none" spc="0" normalizeH="0" baseline="0" noProof="0" dirty="0">
                <a:ln>
                  <a:noFill/>
                </a:ln>
                <a:solidFill>
                  <a:prstClr val="black"/>
                </a:solidFill>
                <a:effectLst/>
                <a:uLnTx/>
                <a:uFillTx/>
                <a:latin typeface="FedraSansAltStd-Light"/>
                <a:ea typeface="+mn-ea"/>
                <a:cs typeface="+mn-cs"/>
              </a:rPr>
              <a:t>  (http://www.frankzechner.at/fusszeile/glossar/achtsamkeits%C3%BCbungen.html)</a:t>
            </a:r>
          </a:p>
        </p:txBody>
      </p:sp>
    </p:spTree>
    <p:extLst>
      <p:ext uri="{BB962C8B-B14F-4D97-AF65-F5344CB8AC3E}">
        <p14:creationId xmlns:p14="http://schemas.microsoft.com/office/powerpoint/2010/main" val="143790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19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4"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a:extLst>
              <a:ext uri="{FF2B5EF4-FFF2-40B4-BE49-F238E27FC236}">
                <a16:creationId xmlns:a16="http://schemas.microsoft.com/office/drawing/2014/main" id="{970EBF80-3181-4367-AEC9-5FAA7AD81DF8}"/>
              </a:ext>
            </a:extLst>
          </p:cNvPr>
          <p:cNvSpPr>
            <a:spLocks noGrp="1" noChangeArrowheads="1"/>
          </p:cNvSpPr>
          <p:nvPr>
            <p:ph idx="1"/>
          </p:nvPr>
        </p:nvSpPr>
        <p:spPr>
          <a:xfrm>
            <a:off x="692727" y="923027"/>
            <a:ext cx="11062855" cy="5484700"/>
          </a:xfrm>
        </p:spPr>
        <p:txBody>
          <a:bodyPr>
            <a:noAutofit/>
          </a:bodyPr>
          <a:lstStyle/>
          <a:p>
            <a:pPr marL="0" indent="0">
              <a:lnSpc>
                <a:spcPct val="110000"/>
              </a:lnSpc>
              <a:spcBef>
                <a:spcPct val="0"/>
              </a:spcBef>
              <a:buNone/>
            </a:pPr>
            <a:r>
              <a:rPr lang="de-DE" altLang="de-DE" sz="2600" dirty="0">
                <a:latin typeface="Corbel" panose="020B0503020204020204" pitchFamily="34" charset="0"/>
              </a:rPr>
              <a:t>Ampelübung, </a:t>
            </a:r>
            <a:r>
              <a:rPr lang="de-DE" altLang="de-DE" sz="2600" dirty="0" err="1">
                <a:latin typeface="Corbel" panose="020B0503020204020204" pitchFamily="34" charset="0"/>
              </a:rPr>
              <a:t>Ruckzuckentspannung</a:t>
            </a:r>
            <a:r>
              <a:rPr lang="de-DE" altLang="de-DE" sz="2600" dirty="0">
                <a:latin typeface="Corbel" panose="020B0503020204020204" pitchFamily="34" charset="0"/>
              </a:rPr>
              <a:t>,			10 - 20 Sek	(1)</a:t>
            </a:r>
          </a:p>
          <a:p>
            <a:pPr marL="0" indent="0">
              <a:lnSpc>
                <a:spcPct val="110000"/>
              </a:lnSpc>
              <a:spcBef>
                <a:spcPct val="0"/>
              </a:spcBef>
              <a:buNone/>
            </a:pPr>
            <a:r>
              <a:rPr lang="de-DE" altLang="de-DE" sz="2600" dirty="0">
                <a:latin typeface="Corbel" panose="020B0503020204020204" pitchFamily="34" charset="0"/>
              </a:rPr>
              <a:t>Atemreflexentspannung (</a:t>
            </a:r>
            <a:r>
              <a:rPr lang="de-DE" altLang="de-DE" sz="2600" i="1" dirty="0">
                <a:latin typeface="Corbel" panose="020B0503020204020204" pitchFamily="34" charset="0"/>
              </a:rPr>
              <a:t>konditionierte Entspannung</a:t>
            </a:r>
            <a:r>
              <a:rPr lang="de-DE" altLang="de-DE" sz="2600" dirty="0">
                <a:latin typeface="Corbel" panose="020B0503020204020204" pitchFamily="34" charset="0"/>
              </a:rPr>
              <a:t>)</a:t>
            </a:r>
          </a:p>
          <a:p>
            <a:pPr marL="0" indent="0">
              <a:lnSpc>
                <a:spcPct val="110000"/>
              </a:lnSpc>
              <a:spcBef>
                <a:spcPct val="0"/>
              </a:spcBef>
              <a:buNone/>
            </a:pPr>
            <a:endParaRPr lang="de-DE" altLang="de-DE" sz="1200" dirty="0">
              <a:latin typeface="Corbel" panose="020B0503020204020204" pitchFamily="34" charset="0"/>
            </a:endParaRPr>
          </a:p>
          <a:p>
            <a:pPr marL="0" indent="0">
              <a:lnSpc>
                <a:spcPct val="110000"/>
              </a:lnSpc>
              <a:spcBef>
                <a:spcPct val="0"/>
              </a:spcBef>
              <a:buNone/>
            </a:pPr>
            <a:r>
              <a:rPr lang="de-DE" altLang="de-DE" sz="2600" b="1" dirty="0">
                <a:latin typeface="Corbel" panose="020B0503020204020204" pitchFamily="34" charset="0"/>
              </a:rPr>
              <a:t>Originalform</a:t>
            </a:r>
            <a:r>
              <a:rPr lang="de-DE" altLang="de-DE" sz="2600" dirty="0">
                <a:latin typeface="Corbel" panose="020B0503020204020204" pitchFamily="34" charset="0"/>
              </a:rPr>
              <a:t>  </a:t>
            </a:r>
            <a:r>
              <a:rPr lang="de-DE" altLang="de-DE" sz="2600" dirty="0" err="1">
                <a:latin typeface="Corbel" panose="020B0503020204020204" pitchFamily="34" charset="0"/>
              </a:rPr>
              <a:t>I.H.Schultz</a:t>
            </a:r>
            <a:r>
              <a:rPr lang="de-DE" altLang="de-DE" sz="2600" dirty="0">
                <a:latin typeface="Corbel" panose="020B0503020204020204" pitchFamily="34" charset="0"/>
              </a:rPr>
              <a:t>	(</a:t>
            </a:r>
            <a:r>
              <a:rPr lang="de-DE" altLang="de-DE" sz="2600" i="1" dirty="0">
                <a:latin typeface="Corbel" panose="020B0503020204020204" pitchFamily="34" charset="0"/>
              </a:rPr>
              <a:t>Entspannungsreaktion</a:t>
            </a:r>
            <a:r>
              <a:rPr lang="de-DE" altLang="de-DE" sz="2600" dirty="0">
                <a:latin typeface="Corbel" panose="020B0503020204020204" pitchFamily="34" charset="0"/>
              </a:rPr>
              <a:t>)	3   Minuten	(1)</a:t>
            </a:r>
          </a:p>
          <a:p>
            <a:pPr marL="0" indent="0">
              <a:lnSpc>
                <a:spcPct val="110000"/>
              </a:lnSpc>
              <a:spcBef>
                <a:spcPct val="0"/>
              </a:spcBef>
              <a:buNone/>
            </a:pPr>
            <a:endParaRPr lang="de-DE" altLang="de-DE" sz="1400" dirty="0">
              <a:latin typeface="Corbel" panose="020B0503020204020204" pitchFamily="34" charset="0"/>
            </a:endParaRPr>
          </a:p>
          <a:p>
            <a:pPr marL="0" indent="0">
              <a:lnSpc>
                <a:spcPct val="110000"/>
              </a:lnSpc>
              <a:spcBef>
                <a:spcPct val="0"/>
              </a:spcBef>
              <a:buNone/>
            </a:pPr>
            <a:r>
              <a:rPr lang="de-DE" altLang="de-DE" sz="2600" b="1" dirty="0">
                <a:latin typeface="Corbel" panose="020B0503020204020204" pitchFamily="34" charset="0"/>
              </a:rPr>
              <a:t>Organübungen </a:t>
            </a:r>
            <a:r>
              <a:rPr lang="de-DE" altLang="de-DE" sz="2600" dirty="0">
                <a:latin typeface="Corbel" panose="020B0503020204020204" pitchFamily="34" charset="0"/>
              </a:rPr>
              <a:t>(</a:t>
            </a:r>
            <a:r>
              <a:rPr lang="de-DE" altLang="de-DE" sz="2600" i="1" dirty="0">
                <a:latin typeface="Corbel" panose="020B0503020204020204" pitchFamily="34" charset="0"/>
              </a:rPr>
              <a:t>Körperwahrnehmung</a:t>
            </a:r>
            <a:r>
              <a:rPr lang="de-DE" altLang="de-DE" sz="2600" dirty="0">
                <a:latin typeface="Corbel" panose="020B0503020204020204" pitchFamily="34" charset="0"/>
              </a:rPr>
              <a:t>)			5   Minuten	(1 und 2)</a:t>
            </a:r>
          </a:p>
          <a:p>
            <a:pPr marL="0" indent="0">
              <a:lnSpc>
                <a:spcPct val="110000"/>
              </a:lnSpc>
              <a:spcBef>
                <a:spcPct val="0"/>
              </a:spcBef>
              <a:buNone/>
            </a:pPr>
            <a:r>
              <a:rPr lang="de-DE" altLang="de-DE" sz="2600" dirty="0">
                <a:latin typeface="Corbel" panose="020B0503020204020204" pitchFamily="34" charset="0"/>
              </a:rPr>
              <a:t>	(Atmung, Bauch, Herz, Kopf und Stirne)	</a:t>
            </a:r>
          </a:p>
          <a:p>
            <a:pPr marL="0" indent="0">
              <a:lnSpc>
                <a:spcPct val="110000"/>
              </a:lnSpc>
              <a:spcBef>
                <a:spcPct val="0"/>
              </a:spcBef>
              <a:buNone/>
            </a:pPr>
            <a:r>
              <a:rPr lang="de-DE" altLang="de-DE" sz="2600" dirty="0">
                <a:latin typeface="Corbel" panose="020B0503020204020204" pitchFamily="34" charset="0"/>
              </a:rPr>
              <a:t>Symptomformeln und </a:t>
            </a:r>
            <a:r>
              <a:rPr lang="de-DE" altLang="de-DE" sz="2600" b="1" dirty="0">
                <a:latin typeface="Corbel" panose="020B0503020204020204" pitchFamily="34" charset="0"/>
              </a:rPr>
              <a:t>Leitsätze</a:t>
            </a:r>
            <a:r>
              <a:rPr lang="de-DE" altLang="de-DE" sz="2600" dirty="0">
                <a:latin typeface="Corbel" panose="020B0503020204020204" pitchFamily="34" charset="0"/>
              </a:rPr>
              <a:t>				3 - 5  Minuten (2)</a:t>
            </a:r>
          </a:p>
          <a:p>
            <a:pPr marL="0" indent="0">
              <a:lnSpc>
                <a:spcPct val="110000"/>
              </a:lnSpc>
              <a:spcBef>
                <a:spcPct val="0"/>
              </a:spcBef>
              <a:buNone/>
            </a:pPr>
            <a:r>
              <a:rPr lang="de-DE" altLang="de-DE" sz="2600" dirty="0">
                <a:latin typeface="Corbel" panose="020B0503020204020204" pitchFamily="34" charset="0"/>
              </a:rPr>
              <a:t>	</a:t>
            </a:r>
          </a:p>
          <a:p>
            <a:pPr marL="0" indent="0">
              <a:lnSpc>
                <a:spcPct val="110000"/>
              </a:lnSpc>
              <a:spcBef>
                <a:spcPct val="0"/>
              </a:spcBef>
              <a:buNone/>
            </a:pPr>
            <a:r>
              <a:rPr lang="de-DE" altLang="de-DE" sz="2600" dirty="0">
                <a:latin typeface="Corbel" panose="020B0503020204020204" pitchFamily="34" charset="0"/>
              </a:rPr>
              <a:t>Reise durch den Körper – </a:t>
            </a:r>
            <a:r>
              <a:rPr lang="de-DE" altLang="de-DE" sz="2600" i="1" dirty="0" err="1">
                <a:latin typeface="Corbel" panose="020B0503020204020204" pitchFamily="34" charset="0"/>
              </a:rPr>
              <a:t>Bodyscan</a:t>
            </a:r>
            <a:r>
              <a:rPr lang="de-DE" altLang="de-DE" sz="2600" i="1" dirty="0">
                <a:latin typeface="Corbel" panose="020B0503020204020204" pitchFamily="34" charset="0"/>
              </a:rPr>
              <a:t> mit AT</a:t>
            </a:r>
            <a:r>
              <a:rPr lang="de-DE" altLang="de-DE" sz="2600" dirty="0">
                <a:latin typeface="Corbel" panose="020B0503020204020204" pitchFamily="34" charset="0"/>
              </a:rPr>
              <a:t>		8 – 10  Minuten    (2)</a:t>
            </a:r>
          </a:p>
          <a:p>
            <a:pPr marL="0" indent="0">
              <a:lnSpc>
                <a:spcPct val="110000"/>
              </a:lnSpc>
              <a:spcBef>
                <a:spcPct val="0"/>
              </a:spcBef>
              <a:buNone/>
            </a:pPr>
            <a:r>
              <a:rPr lang="de-DE" altLang="de-DE" sz="2600" dirty="0">
                <a:latin typeface="Corbel" panose="020B0503020204020204" pitchFamily="34" charset="0"/>
              </a:rPr>
              <a:t>	(alle Organübungen hintereinander)</a:t>
            </a:r>
          </a:p>
          <a:p>
            <a:pPr marL="0" indent="0">
              <a:lnSpc>
                <a:spcPct val="110000"/>
              </a:lnSpc>
              <a:spcBef>
                <a:spcPct val="0"/>
              </a:spcBef>
              <a:buNone/>
            </a:pPr>
            <a:endParaRPr lang="de-DE" altLang="de-DE" sz="2600" b="1" dirty="0">
              <a:latin typeface="Corbel" panose="020B0503020204020204" pitchFamily="34" charset="0"/>
            </a:endParaRPr>
          </a:p>
          <a:p>
            <a:pPr marL="0" indent="0">
              <a:lnSpc>
                <a:spcPct val="110000"/>
              </a:lnSpc>
              <a:spcBef>
                <a:spcPct val="0"/>
              </a:spcBef>
              <a:buNone/>
            </a:pPr>
            <a:r>
              <a:rPr lang="de-DE" altLang="de-DE" sz="2600" b="1" dirty="0">
                <a:latin typeface="Corbel" panose="020B0503020204020204" pitchFamily="34" charset="0"/>
              </a:rPr>
              <a:t>Oberstufe  </a:t>
            </a:r>
            <a:r>
              <a:rPr lang="de-DE" altLang="de-DE" sz="2600" dirty="0">
                <a:latin typeface="Corbel" panose="020B0503020204020204" pitchFamily="34" charset="0"/>
              </a:rPr>
              <a:t>(</a:t>
            </a:r>
            <a:r>
              <a:rPr lang="de-DE" altLang="de-DE" sz="2600" i="1" dirty="0">
                <a:latin typeface="Corbel" panose="020B0503020204020204" pitchFamily="34" charset="0"/>
              </a:rPr>
              <a:t>meditative Selbsterfahrung mit AT</a:t>
            </a:r>
            <a:r>
              <a:rPr lang="de-DE" altLang="de-DE" sz="2600" dirty="0">
                <a:latin typeface="Corbel" panose="020B0503020204020204" pitchFamily="34" charset="0"/>
              </a:rPr>
              <a:t>)		10 - 30  Minuten    (2)</a:t>
            </a:r>
          </a:p>
        </p:txBody>
      </p:sp>
      <p:sp>
        <p:nvSpPr>
          <p:cNvPr id="630787" name="Rectangle 3">
            <a:extLst>
              <a:ext uri="{FF2B5EF4-FFF2-40B4-BE49-F238E27FC236}">
                <a16:creationId xmlns:a16="http://schemas.microsoft.com/office/drawing/2014/main" id="{C4076626-8394-4FB3-91B1-8F4BCF698411}"/>
              </a:ext>
            </a:extLst>
          </p:cNvPr>
          <p:cNvSpPr>
            <a:spLocks noChangeArrowheads="1"/>
          </p:cNvSpPr>
          <p:nvPr/>
        </p:nvSpPr>
        <p:spPr bwMode="auto">
          <a:xfrm>
            <a:off x="853626" y="117520"/>
            <a:ext cx="7543800" cy="72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br>
              <a:rPr lang="de-DE" altLang="de-DE" sz="2600" b="1" dirty="0">
                <a:solidFill>
                  <a:srgbClr val="003300"/>
                </a:solidFill>
              </a:rPr>
            </a:br>
            <a:r>
              <a:rPr lang="de-DE" altLang="de-DE" sz="3600" dirty="0">
                <a:latin typeface="Corbel" panose="020B0503020204020204" pitchFamily="34" charset="0"/>
              </a:rPr>
              <a:t>Autogenes Training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09282">
                                            <p:txEl>
                                              <p:pRg st="3" end="3"/>
                                            </p:txEl>
                                          </p:spTgt>
                                        </p:tgtEl>
                                        <p:attrNameLst>
                                          <p:attrName>style.visibility</p:attrName>
                                        </p:attrNameLst>
                                      </p:cBhvr>
                                      <p:to>
                                        <p:strVal val="visible"/>
                                      </p:to>
                                    </p:set>
                                    <p:animEffect transition="in" filter="fade">
                                      <p:cBhvr>
                                        <p:cTn id="7" dur="1000"/>
                                        <p:tgtEl>
                                          <p:spTgt spid="609282">
                                            <p:txEl>
                                              <p:pRg st="3" end="3"/>
                                            </p:txEl>
                                          </p:spTgt>
                                        </p:tgtEl>
                                      </p:cBhvr>
                                    </p:animEffect>
                                    <p:anim calcmode="lin" valueType="num">
                                      <p:cBhvr>
                                        <p:cTn id="8" dur="1000" fill="hold"/>
                                        <p:tgtEl>
                                          <p:spTgt spid="60928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60928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609282">
                                            <p:txEl>
                                              <p:pRg st="5" end="5"/>
                                            </p:txEl>
                                          </p:spTgt>
                                        </p:tgtEl>
                                        <p:attrNameLst>
                                          <p:attrName>style.visibility</p:attrName>
                                        </p:attrNameLst>
                                      </p:cBhvr>
                                      <p:to>
                                        <p:strVal val="visible"/>
                                      </p:to>
                                    </p:set>
                                    <p:animEffect transition="in" filter="fade">
                                      <p:cBhvr>
                                        <p:cTn id="14" dur="1000"/>
                                        <p:tgtEl>
                                          <p:spTgt spid="609282">
                                            <p:txEl>
                                              <p:pRg st="5" end="5"/>
                                            </p:txEl>
                                          </p:spTgt>
                                        </p:tgtEl>
                                      </p:cBhvr>
                                    </p:animEffect>
                                    <p:anim calcmode="lin" valueType="num">
                                      <p:cBhvr>
                                        <p:cTn id="15" dur="1000" fill="hold"/>
                                        <p:tgtEl>
                                          <p:spTgt spid="60928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609282">
                                            <p:txEl>
                                              <p:pRg st="5" end="5"/>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09282">
                                            <p:txEl>
                                              <p:pRg st="6" end="6"/>
                                            </p:txEl>
                                          </p:spTgt>
                                        </p:tgtEl>
                                        <p:attrNameLst>
                                          <p:attrName>style.visibility</p:attrName>
                                        </p:attrNameLst>
                                      </p:cBhvr>
                                      <p:to>
                                        <p:strVal val="visible"/>
                                      </p:to>
                                    </p:set>
                                    <p:animEffect transition="in" filter="fade">
                                      <p:cBhvr>
                                        <p:cTn id="19" dur="1000"/>
                                        <p:tgtEl>
                                          <p:spTgt spid="609282">
                                            <p:txEl>
                                              <p:pRg st="6" end="6"/>
                                            </p:txEl>
                                          </p:spTgt>
                                        </p:tgtEl>
                                      </p:cBhvr>
                                    </p:animEffect>
                                    <p:anim calcmode="lin" valueType="num">
                                      <p:cBhvr>
                                        <p:cTn id="20" dur="1000" fill="hold"/>
                                        <p:tgtEl>
                                          <p:spTgt spid="609282">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60928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609282">
                                            <p:txEl>
                                              <p:pRg st="7" end="7"/>
                                            </p:txEl>
                                          </p:spTgt>
                                        </p:tgtEl>
                                        <p:attrNameLst>
                                          <p:attrName>style.visibility</p:attrName>
                                        </p:attrNameLst>
                                      </p:cBhvr>
                                      <p:to>
                                        <p:strVal val="visible"/>
                                      </p:to>
                                    </p:set>
                                    <p:animEffect transition="in" filter="fade">
                                      <p:cBhvr>
                                        <p:cTn id="26" dur="1000"/>
                                        <p:tgtEl>
                                          <p:spTgt spid="609282">
                                            <p:txEl>
                                              <p:pRg st="7" end="7"/>
                                            </p:txEl>
                                          </p:spTgt>
                                        </p:tgtEl>
                                      </p:cBhvr>
                                    </p:animEffect>
                                    <p:anim calcmode="lin" valueType="num">
                                      <p:cBhvr>
                                        <p:cTn id="27" dur="1000" fill="hold"/>
                                        <p:tgtEl>
                                          <p:spTgt spid="609282">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60928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609282">
                                            <p:txEl>
                                              <p:pRg st="9" end="9"/>
                                            </p:txEl>
                                          </p:spTgt>
                                        </p:tgtEl>
                                        <p:attrNameLst>
                                          <p:attrName>style.visibility</p:attrName>
                                        </p:attrNameLst>
                                      </p:cBhvr>
                                      <p:to>
                                        <p:strVal val="visible"/>
                                      </p:to>
                                    </p:set>
                                    <p:animEffect transition="in" filter="fade">
                                      <p:cBhvr>
                                        <p:cTn id="33" dur="1000"/>
                                        <p:tgtEl>
                                          <p:spTgt spid="609282">
                                            <p:txEl>
                                              <p:pRg st="9" end="9"/>
                                            </p:txEl>
                                          </p:spTgt>
                                        </p:tgtEl>
                                      </p:cBhvr>
                                    </p:animEffect>
                                    <p:anim calcmode="lin" valueType="num">
                                      <p:cBhvr>
                                        <p:cTn id="34" dur="1000" fill="hold"/>
                                        <p:tgtEl>
                                          <p:spTgt spid="609282">
                                            <p:txEl>
                                              <p:pRg st="9" end="9"/>
                                            </p:txEl>
                                          </p:spTgt>
                                        </p:tgtEl>
                                        <p:attrNameLst>
                                          <p:attrName>ppt_x</p:attrName>
                                        </p:attrNameLst>
                                      </p:cBhvr>
                                      <p:tavLst>
                                        <p:tav tm="0">
                                          <p:val>
                                            <p:strVal val="#ppt_x"/>
                                          </p:val>
                                        </p:tav>
                                        <p:tav tm="100000">
                                          <p:val>
                                            <p:strVal val="#ppt_x"/>
                                          </p:val>
                                        </p:tav>
                                      </p:tavLst>
                                    </p:anim>
                                    <p:anim calcmode="lin" valueType="num">
                                      <p:cBhvr>
                                        <p:cTn id="35" dur="1000" fill="hold"/>
                                        <p:tgtEl>
                                          <p:spTgt spid="609282">
                                            <p:txEl>
                                              <p:pRg st="9" end="9"/>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09282">
                                            <p:txEl>
                                              <p:pRg st="10" end="10"/>
                                            </p:txEl>
                                          </p:spTgt>
                                        </p:tgtEl>
                                        <p:attrNameLst>
                                          <p:attrName>style.visibility</p:attrName>
                                        </p:attrNameLst>
                                      </p:cBhvr>
                                      <p:to>
                                        <p:strVal val="visible"/>
                                      </p:to>
                                    </p:set>
                                    <p:animEffect transition="in" filter="fade">
                                      <p:cBhvr>
                                        <p:cTn id="38" dur="1000"/>
                                        <p:tgtEl>
                                          <p:spTgt spid="609282">
                                            <p:txEl>
                                              <p:pRg st="10" end="10"/>
                                            </p:txEl>
                                          </p:spTgt>
                                        </p:tgtEl>
                                      </p:cBhvr>
                                    </p:animEffect>
                                    <p:anim calcmode="lin" valueType="num">
                                      <p:cBhvr>
                                        <p:cTn id="39" dur="1000" fill="hold"/>
                                        <p:tgtEl>
                                          <p:spTgt spid="609282">
                                            <p:txEl>
                                              <p:pRg st="10" end="10"/>
                                            </p:txEl>
                                          </p:spTgt>
                                        </p:tgtEl>
                                        <p:attrNameLst>
                                          <p:attrName>ppt_x</p:attrName>
                                        </p:attrNameLst>
                                      </p:cBhvr>
                                      <p:tavLst>
                                        <p:tav tm="0">
                                          <p:val>
                                            <p:strVal val="#ppt_x"/>
                                          </p:val>
                                        </p:tav>
                                        <p:tav tm="100000">
                                          <p:val>
                                            <p:strVal val="#ppt_x"/>
                                          </p:val>
                                        </p:tav>
                                      </p:tavLst>
                                    </p:anim>
                                    <p:anim calcmode="lin" valueType="num">
                                      <p:cBhvr>
                                        <p:cTn id="40" dur="1000" fill="hold"/>
                                        <p:tgtEl>
                                          <p:spTgt spid="60928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nodeType="clickEffect">
                                  <p:stCondLst>
                                    <p:cond delay="0"/>
                                  </p:stCondLst>
                                  <p:childTnLst>
                                    <p:set>
                                      <p:cBhvr>
                                        <p:cTn id="44" dur="1" fill="hold">
                                          <p:stCondLst>
                                            <p:cond delay="0"/>
                                          </p:stCondLst>
                                        </p:cTn>
                                        <p:tgtEl>
                                          <p:spTgt spid="609282">
                                            <p:txEl>
                                              <p:pRg st="0" end="0"/>
                                            </p:txEl>
                                          </p:spTgt>
                                        </p:tgtEl>
                                        <p:attrNameLst>
                                          <p:attrName>style.visibility</p:attrName>
                                        </p:attrNameLst>
                                      </p:cBhvr>
                                      <p:to>
                                        <p:strVal val="visible"/>
                                      </p:to>
                                    </p:set>
                                    <p:animEffect transition="in" filter="fade">
                                      <p:cBhvr>
                                        <p:cTn id="45" dur="1000"/>
                                        <p:tgtEl>
                                          <p:spTgt spid="609282">
                                            <p:txEl>
                                              <p:pRg st="0" end="0"/>
                                            </p:txEl>
                                          </p:spTgt>
                                        </p:tgtEl>
                                      </p:cBhvr>
                                    </p:animEffect>
                                    <p:anim calcmode="lin" valueType="num">
                                      <p:cBhvr>
                                        <p:cTn id="46" dur="1000" fill="hold"/>
                                        <p:tgtEl>
                                          <p:spTgt spid="609282">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609282">
                                            <p:txEl>
                                              <p:pRg st="0" end="0"/>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09282">
                                            <p:txEl>
                                              <p:pRg st="1" end="1"/>
                                            </p:txEl>
                                          </p:spTgt>
                                        </p:tgtEl>
                                        <p:attrNameLst>
                                          <p:attrName>style.visibility</p:attrName>
                                        </p:attrNameLst>
                                      </p:cBhvr>
                                      <p:to>
                                        <p:strVal val="visible"/>
                                      </p:to>
                                    </p:set>
                                    <p:animEffect transition="in" filter="fade">
                                      <p:cBhvr>
                                        <p:cTn id="50" dur="1000"/>
                                        <p:tgtEl>
                                          <p:spTgt spid="609282">
                                            <p:txEl>
                                              <p:pRg st="1" end="1"/>
                                            </p:txEl>
                                          </p:spTgt>
                                        </p:tgtEl>
                                      </p:cBhvr>
                                    </p:animEffect>
                                    <p:anim calcmode="lin" valueType="num">
                                      <p:cBhvr>
                                        <p:cTn id="51" dur="1000" fill="hold"/>
                                        <p:tgtEl>
                                          <p:spTgt spid="609282">
                                            <p:txEl>
                                              <p:pRg st="1" end="1"/>
                                            </p:txEl>
                                          </p:spTgt>
                                        </p:tgtEl>
                                        <p:attrNameLst>
                                          <p:attrName>ppt_x</p:attrName>
                                        </p:attrNameLst>
                                      </p:cBhvr>
                                      <p:tavLst>
                                        <p:tav tm="0">
                                          <p:val>
                                            <p:strVal val="#ppt_x"/>
                                          </p:val>
                                        </p:tav>
                                        <p:tav tm="100000">
                                          <p:val>
                                            <p:strVal val="#ppt_x"/>
                                          </p:val>
                                        </p:tav>
                                      </p:tavLst>
                                    </p:anim>
                                    <p:anim calcmode="lin" valueType="num">
                                      <p:cBhvr>
                                        <p:cTn id="52" dur="1000" fill="hold"/>
                                        <p:tgtEl>
                                          <p:spTgt spid="60928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entr" presetSubtype="0" fill="hold" nodeType="clickEffect">
                                  <p:stCondLst>
                                    <p:cond delay="0"/>
                                  </p:stCondLst>
                                  <p:childTnLst>
                                    <p:set>
                                      <p:cBhvr>
                                        <p:cTn id="56" dur="1" fill="hold">
                                          <p:stCondLst>
                                            <p:cond delay="0"/>
                                          </p:stCondLst>
                                        </p:cTn>
                                        <p:tgtEl>
                                          <p:spTgt spid="609282">
                                            <p:txEl>
                                              <p:pRg st="12" end="12"/>
                                            </p:txEl>
                                          </p:spTgt>
                                        </p:tgtEl>
                                        <p:attrNameLst>
                                          <p:attrName>style.visibility</p:attrName>
                                        </p:attrNameLst>
                                      </p:cBhvr>
                                      <p:to>
                                        <p:strVal val="visible"/>
                                      </p:to>
                                    </p:set>
                                    <p:animEffect transition="in" filter="fade">
                                      <p:cBhvr>
                                        <p:cTn id="57" dur="1000"/>
                                        <p:tgtEl>
                                          <p:spTgt spid="609282">
                                            <p:txEl>
                                              <p:pRg st="12" end="12"/>
                                            </p:txEl>
                                          </p:spTgt>
                                        </p:tgtEl>
                                      </p:cBhvr>
                                    </p:animEffect>
                                    <p:anim calcmode="lin" valueType="num">
                                      <p:cBhvr>
                                        <p:cTn id="58" dur="1000" fill="hold"/>
                                        <p:tgtEl>
                                          <p:spTgt spid="609282">
                                            <p:txEl>
                                              <p:pRg st="12" end="12"/>
                                            </p:txEl>
                                          </p:spTgt>
                                        </p:tgtEl>
                                        <p:attrNameLst>
                                          <p:attrName>ppt_x</p:attrName>
                                        </p:attrNameLst>
                                      </p:cBhvr>
                                      <p:tavLst>
                                        <p:tav tm="0">
                                          <p:val>
                                            <p:strVal val="#ppt_x"/>
                                          </p:val>
                                        </p:tav>
                                        <p:tav tm="100000">
                                          <p:val>
                                            <p:strVal val="#ppt_x"/>
                                          </p:val>
                                        </p:tav>
                                      </p:tavLst>
                                    </p:anim>
                                    <p:anim calcmode="lin" valueType="num">
                                      <p:cBhvr>
                                        <p:cTn id="59" dur="1000" fill="hold"/>
                                        <p:tgtEl>
                                          <p:spTgt spid="60928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80110"/>
            <a:ext cx="10515600" cy="748146"/>
          </a:xfrm>
        </p:spPr>
        <p:txBody>
          <a:bodyPr>
            <a:normAutofit/>
          </a:bodyPr>
          <a:lstStyle/>
          <a:p>
            <a:r>
              <a:rPr lang="de-DE" sz="4000" b="1" dirty="0">
                <a:effectLst>
                  <a:outerShdw blurRad="38100" dist="38100" dir="2700000" algn="tl">
                    <a:srgbClr val="000000">
                      <a:alpha val="43137"/>
                    </a:srgbClr>
                  </a:outerShdw>
                </a:effectLst>
              </a:rPr>
              <a:t>Setting für die erste Übung gestalten</a:t>
            </a:r>
          </a:p>
        </p:txBody>
      </p:sp>
      <p:sp>
        <p:nvSpPr>
          <p:cNvPr id="3" name="Inhaltsplatzhalter 2"/>
          <p:cNvSpPr>
            <a:spLocks noGrp="1"/>
          </p:cNvSpPr>
          <p:nvPr>
            <p:ph idx="1"/>
          </p:nvPr>
        </p:nvSpPr>
        <p:spPr>
          <a:xfrm>
            <a:off x="734290" y="1174461"/>
            <a:ext cx="10806545" cy="4755284"/>
          </a:xfrm>
        </p:spPr>
        <p:txBody>
          <a:bodyPr>
            <a:normAutofit/>
          </a:bodyPr>
          <a:lstStyle/>
          <a:p>
            <a:r>
              <a:rPr lang="de-DE" dirty="0"/>
              <a:t>Situation (er)klären (Neupatient/in, keine Vorerfahrungen)</a:t>
            </a:r>
          </a:p>
          <a:p>
            <a:r>
              <a:rPr lang="de-DE" dirty="0"/>
              <a:t>Übung erklären (Ruhe, Schwere im rechten Arm)</a:t>
            </a:r>
          </a:p>
          <a:p>
            <a:r>
              <a:rPr lang="de-DE" dirty="0"/>
              <a:t>Zeitrahmen (zwei bis drei Minuten)</a:t>
            </a:r>
          </a:p>
          <a:p>
            <a:r>
              <a:rPr lang="de-DE" dirty="0"/>
              <a:t>Zum konkreten Ablauf (ich spreche die Formeln vor, Sie lenken Ihre Aufmerksamkeit auf das, was Sie in Ihrem Körper spüren)</a:t>
            </a:r>
          </a:p>
          <a:p>
            <a:r>
              <a:rPr lang="de-DE" dirty="0"/>
              <a:t>Rücknahme (üben wir vorher – jetzt direkt)</a:t>
            </a:r>
          </a:p>
          <a:p>
            <a:pPr lvl="2"/>
            <a:r>
              <a:rPr lang="de-DE" sz="2400" dirty="0"/>
              <a:t>Tief ein- und ausatmen</a:t>
            </a:r>
          </a:p>
          <a:p>
            <a:pPr lvl="2"/>
            <a:r>
              <a:rPr lang="de-DE" sz="2400" dirty="0"/>
              <a:t>Arme und Beine strecken und bewegen</a:t>
            </a:r>
          </a:p>
          <a:p>
            <a:pPr lvl="2"/>
            <a:r>
              <a:rPr lang="de-DE" sz="2400" dirty="0"/>
              <a:t>Augen langsam wieder öffnen</a:t>
            </a:r>
          </a:p>
          <a:p>
            <a:r>
              <a:rPr lang="de-DE" dirty="0"/>
              <a:t>Haben Sie noch Fragen?</a:t>
            </a:r>
          </a:p>
          <a:p>
            <a:endParaRPr lang="de-DE" dirty="0"/>
          </a:p>
        </p:txBody>
      </p:sp>
    </p:spTree>
    <p:extLst>
      <p:ext uri="{BB962C8B-B14F-4D97-AF65-F5344CB8AC3E}">
        <p14:creationId xmlns:p14="http://schemas.microsoft.com/office/powerpoint/2010/main" val="2684811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4290" y="131619"/>
            <a:ext cx="10515600" cy="748146"/>
          </a:xfrm>
        </p:spPr>
        <p:txBody>
          <a:bodyPr>
            <a:normAutofit/>
          </a:bodyPr>
          <a:lstStyle/>
          <a:p>
            <a:r>
              <a:rPr lang="de-DE" sz="4000" b="1" dirty="0">
                <a:effectLst>
                  <a:outerShdw blurRad="38100" dist="38100" dir="2700000" algn="tl">
                    <a:srgbClr val="000000">
                      <a:alpha val="43137"/>
                    </a:srgbClr>
                  </a:outerShdw>
                </a:effectLst>
              </a:rPr>
              <a:t>Durchführen der Übung     </a:t>
            </a:r>
            <a:r>
              <a:rPr lang="de-DE" sz="3100" b="1" dirty="0">
                <a:effectLst>
                  <a:outerShdw blurRad="38100" dist="38100" dir="2700000" algn="tl">
                    <a:srgbClr val="000000">
                      <a:alpha val="43137"/>
                    </a:srgbClr>
                  </a:outerShdw>
                </a:effectLst>
              </a:rPr>
              <a:t>Uhr im Blick haben!</a:t>
            </a:r>
          </a:p>
        </p:txBody>
      </p:sp>
      <p:sp>
        <p:nvSpPr>
          <p:cNvPr id="3" name="Inhaltsplatzhalter 2"/>
          <p:cNvSpPr>
            <a:spLocks noGrp="1"/>
          </p:cNvSpPr>
          <p:nvPr>
            <p:ph idx="1"/>
          </p:nvPr>
        </p:nvSpPr>
        <p:spPr>
          <a:xfrm>
            <a:off x="623455" y="928256"/>
            <a:ext cx="11443853" cy="5694217"/>
          </a:xfrm>
        </p:spPr>
        <p:txBody>
          <a:bodyPr>
            <a:normAutofit/>
          </a:bodyPr>
          <a:lstStyle/>
          <a:p>
            <a:r>
              <a:rPr lang="de-DE" dirty="0"/>
              <a:t>„</a:t>
            </a:r>
            <a:r>
              <a:rPr lang="de-DE" b="1" dirty="0"/>
              <a:t>Machen Sie es sich auf Ihrem Stuhl bequem“</a:t>
            </a:r>
          </a:p>
          <a:p>
            <a:r>
              <a:rPr lang="de-DE" b="1" dirty="0"/>
              <a:t>„Nehmen Sie einen tiefen Atemzug“</a:t>
            </a:r>
          </a:p>
          <a:p>
            <a:r>
              <a:rPr lang="de-DE" b="1" dirty="0"/>
              <a:t>„Lassen Sie Ihren Blick irgendwo ruhen oder schließen Sie die Augen“</a:t>
            </a:r>
          </a:p>
          <a:p>
            <a:r>
              <a:rPr lang="de-DE" dirty="0"/>
              <a:t>Folgende Formeln vorsprechen:</a:t>
            </a:r>
          </a:p>
          <a:p>
            <a:pPr marL="0" indent="0">
              <a:buNone/>
            </a:pPr>
            <a:r>
              <a:rPr lang="de-DE" dirty="0"/>
              <a:t>          </a:t>
            </a:r>
            <a:r>
              <a:rPr lang="de-DE" b="1" dirty="0"/>
              <a:t>„Ich bin ganz ruhig“</a:t>
            </a:r>
          </a:p>
          <a:p>
            <a:pPr marL="0" indent="0">
              <a:buNone/>
            </a:pPr>
            <a:r>
              <a:rPr lang="de-DE" b="1" dirty="0"/>
              <a:t>          „Mein rechter Arm ist schwer“</a:t>
            </a:r>
          </a:p>
          <a:p>
            <a:r>
              <a:rPr lang="de-DE" dirty="0"/>
              <a:t>Formeln alle 10 bis 15 Sekunden wiederholen, Zeitrahmen </a:t>
            </a:r>
            <a:r>
              <a:rPr lang="de-DE" sz="2400" dirty="0"/>
              <a:t>(zwei bis drei Min.)</a:t>
            </a:r>
          </a:p>
          <a:p>
            <a:r>
              <a:rPr lang="de-DE" dirty="0"/>
              <a:t>Rücknahme </a:t>
            </a:r>
          </a:p>
          <a:p>
            <a:pPr lvl="2"/>
            <a:r>
              <a:rPr lang="de-DE" sz="2400" b="1" dirty="0"/>
              <a:t>„Tief ein- und ausatmen“</a:t>
            </a:r>
          </a:p>
          <a:p>
            <a:pPr lvl="2"/>
            <a:r>
              <a:rPr lang="de-DE" sz="2400" b="1" dirty="0"/>
              <a:t>„Arme und Beine strecken und bewegen“</a:t>
            </a:r>
          </a:p>
          <a:p>
            <a:pPr lvl="2"/>
            <a:r>
              <a:rPr lang="de-DE" sz="2400" b="1" dirty="0"/>
              <a:t>„Augen langsam wieder öffnen“</a:t>
            </a:r>
            <a:endParaRPr lang="de-DE" dirty="0"/>
          </a:p>
        </p:txBody>
      </p:sp>
    </p:spTree>
    <p:extLst>
      <p:ext uri="{BB962C8B-B14F-4D97-AF65-F5344CB8AC3E}">
        <p14:creationId xmlns:p14="http://schemas.microsoft.com/office/powerpoint/2010/main" val="3275796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Rectangle 3">
            <a:extLst>
              <a:ext uri="{FF2B5EF4-FFF2-40B4-BE49-F238E27FC236}">
                <a16:creationId xmlns:a16="http://schemas.microsoft.com/office/drawing/2014/main" id="{5EDB6A04-C771-4CD2-9CCE-4D670BE3AD2A}"/>
              </a:ext>
            </a:extLst>
          </p:cNvPr>
          <p:cNvSpPr>
            <a:spLocks noGrp="1" noChangeArrowheads="1"/>
          </p:cNvSpPr>
          <p:nvPr>
            <p:ph type="title"/>
          </p:nvPr>
        </p:nvSpPr>
        <p:spPr>
          <a:xfrm>
            <a:off x="608014" y="266700"/>
            <a:ext cx="8916986" cy="509588"/>
          </a:xfrm>
          <a:noFill/>
        </p:spPr>
        <p:txBody>
          <a:bodyPr anchor="b">
            <a:normAutofit fontScale="90000"/>
          </a:bodyPr>
          <a:lstStyle/>
          <a:p>
            <a:pPr eaLnBrk="1" hangingPunct="1"/>
            <a:br>
              <a:rPr lang="de-DE" altLang="de-DE" sz="2600" dirty="0"/>
            </a:br>
            <a:r>
              <a:rPr lang="de-DE" altLang="de-DE" sz="2600" dirty="0"/>
              <a:t> </a:t>
            </a:r>
            <a:r>
              <a:rPr lang="de-DE" altLang="de-DE" sz="3600" dirty="0">
                <a:effectLst>
                  <a:outerShdw blurRad="38100" dist="38100" dir="2700000" algn="tl">
                    <a:srgbClr val="000000">
                      <a:alpha val="43137"/>
                    </a:srgbClr>
                  </a:outerShdw>
                </a:effectLst>
                <a:latin typeface="Corbel" panose="020B0503020204020204" pitchFamily="34" charset="0"/>
              </a:rPr>
              <a:t>Entspannungsverfahren – Erfahrungsaustausch </a:t>
            </a:r>
          </a:p>
        </p:txBody>
      </p:sp>
      <p:sp>
        <p:nvSpPr>
          <p:cNvPr id="539650" name="Rectangle 2">
            <a:extLst>
              <a:ext uri="{FF2B5EF4-FFF2-40B4-BE49-F238E27FC236}">
                <a16:creationId xmlns:a16="http://schemas.microsoft.com/office/drawing/2014/main" id="{5F5AD29C-F1AB-4395-BDDA-6BBA3800D70F}"/>
              </a:ext>
            </a:extLst>
          </p:cNvPr>
          <p:cNvSpPr>
            <a:spLocks noGrp="1" noChangeArrowheads="1"/>
          </p:cNvSpPr>
          <p:nvPr>
            <p:ph idx="1"/>
          </p:nvPr>
        </p:nvSpPr>
        <p:spPr>
          <a:xfrm>
            <a:off x="1604168" y="1042988"/>
            <a:ext cx="8812213" cy="5548312"/>
          </a:xfrm>
        </p:spPr>
        <p:txBody>
          <a:bodyPr/>
          <a:lstStyle/>
          <a:p>
            <a:pPr eaLnBrk="1" hangingPunct="1">
              <a:lnSpc>
                <a:spcPct val="120000"/>
              </a:lnSpc>
            </a:pPr>
            <a:r>
              <a:rPr lang="de-DE" altLang="de-DE" dirty="0">
                <a:latin typeface="Corbel" panose="020B0503020204020204" pitchFamily="34" charset="0"/>
              </a:rPr>
              <a:t>Rückmeldung für die eigenen Übungserfahrungen</a:t>
            </a:r>
          </a:p>
          <a:p>
            <a:pPr eaLnBrk="1" hangingPunct="1">
              <a:lnSpc>
                <a:spcPct val="120000"/>
              </a:lnSpc>
            </a:pPr>
            <a:r>
              <a:rPr lang="de-DE" altLang="de-DE" dirty="0">
                <a:latin typeface="Corbel" panose="020B0503020204020204" pitchFamily="34" charset="0"/>
              </a:rPr>
              <a:t>Positive Verstärkung durch den Kursleiter</a:t>
            </a:r>
          </a:p>
          <a:p>
            <a:pPr eaLnBrk="1" hangingPunct="1">
              <a:lnSpc>
                <a:spcPct val="120000"/>
              </a:lnSpc>
            </a:pPr>
            <a:r>
              <a:rPr lang="de-DE" altLang="de-DE" dirty="0">
                <a:latin typeface="Corbel" panose="020B0503020204020204" pitchFamily="34" charset="0"/>
              </a:rPr>
              <a:t>Hilfestellungen individuell geben</a:t>
            </a:r>
          </a:p>
          <a:p>
            <a:pPr eaLnBrk="1" hangingPunct="1">
              <a:lnSpc>
                <a:spcPct val="120000"/>
              </a:lnSpc>
            </a:pPr>
            <a:r>
              <a:rPr lang="de-DE" altLang="de-DE" dirty="0">
                <a:latin typeface="Corbel" panose="020B0503020204020204" pitchFamily="34" charset="0"/>
              </a:rPr>
              <a:t>Vergleich mit anderen Teilnehmern</a:t>
            </a:r>
          </a:p>
          <a:p>
            <a:pPr eaLnBrk="1" hangingPunct="1">
              <a:lnSpc>
                <a:spcPct val="120000"/>
              </a:lnSpc>
            </a:pPr>
            <a:r>
              <a:rPr lang="de-DE" altLang="de-DE" dirty="0">
                <a:latin typeface="Corbel" panose="020B0503020204020204" pitchFamily="34" charset="0"/>
              </a:rPr>
              <a:t>Möglichkeit zu Fragen</a:t>
            </a:r>
          </a:p>
          <a:p>
            <a:pPr eaLnBrk="1" hangingPunct="1">
              <a:lnSpc>
                <a:spcPct val="120000"/>
              </a:lnSpc>
            </a:pPr>
            <a:r>
              <a:rPr lang="de-DE" altLang="de-DE" dirty="0">
                <a:latin typeface="Corbel" panose="020B0503020204020204" pitchFamily="34" charset="0"/>
              </a:rPr>
              <a:t>Probleme mitteilen</a:t>
            </a:r>
          </a:p>
          <a:p>
            <a:pPr eaLnBrk="1" hangingPunct="1">
              <a:lnSpc>
                <a:spcPct val="120000"/>
              </a:lnSpc>
            </a:pPr>
            <a:r>
              <a:rPr lang="de-DE" altLang="de-DE" dirty="0">
                <a:latin typeface="Corbel" panose="020B0503020204020204" pitchFamily="34" charset="0"/>
              </a:rPr>
              <a:t>Kreative Anregungen für das eigene Üben</a:t>
            </a:r>
          </a:p>
          <a:p>
            <a:pPr eaLnBrk="1" hangingPunct="1">
              <a:lnSpc>
                <a:spcPct val="120000"/>
              </a:lnSpc>
            </a:pPr>
            <a:r>
              <a:rPr lang="de-DE" altLang="de-DE" dirty="0">
                <a:latin typeface="Corbel" panose="020B0503020204020204" pitchFamily="34" charset="0"/>
              </a:rPr>
              <a:t>Erfahrung einer entspannten sozialen Situation</a:t>
            </a:r>
          </a:p>
        </p:txBody>
      </p:sp>
    </p:spTree>
    <p:extLst>
      <p:ext uri="{BB962C8B-B14F-4D97-AF65-F5344CB8AC3E}">
        <p14:creationId xmlns:p14="http://schemas.microsoft.com/office/powerpoint/2010/main" val="5503535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3965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965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965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965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965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39650">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3965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96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A82F46-59A6-E76E-D100-8C95BD15B4DB}"/>
              </a:ext>
            </a:extLst>
          </p:cNvPr>
          <p:cNvSpPr>
            <a:spLocks noGrp="1"/>
          </p:cNvSpPr>
          <p:nvPr>
            <p:ph type="title"/>
          </p:nvPr>
        </p:nvSpPr>
        <p:spPr/>
        <p:txBody>
          <a:bodyPr/>
          <a:lstStyle/>
          <a:p>
            <a:endParaRPr lang="de-DE"/>
          </a:p>
        </p:txBody>
      </p:sp>
      <p:pic>
        <p:nvPicPr>
          <p:cNvPr id="6" name="Inhaltsplatzhalter 5">
            <a:extLst>
              <a:ext uri="{FF2B5EF4-FFF2-40B4-BE49-F238E27FC236}">
                <a16:creationId xmlns:a16="http://schemas.microsoft.com/office/drawing/2014/main" id="{54524F11-A159-5444-7E4D-097A586CD32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48491"/>
            <a:ext cx="13639800" cy="6906491"/>
          </a:xfrm>
        </p:spPr>
      </p:pic>
    </p:spTree>
    <p:extLst>
      <p:ext uri="{BB962C8B-B14F-4D97-AF65-F5344CB8AC3E}">
        <p14:creationId xmlns:p14="http://schemas.microsoft.com/office/powerpoint/2010/main" val="2334503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3">
            <a:extLst>
              <a:ext uri="{FF2B5EF4-FFF2-40B4-BE49-F238E27FC236}">
                <a16:creationId xmlns:a16="http://schemas.microsoft.com/office/drawing/2014/main" id="{2E9C9DFA-66CF-4BF5-AD26-369E7DF2BA3E}"/>
              </a:ext>
            </a:extLst>
          </p:cNvPr>
          <p:cNvSpPr>
            <a:spLocks noGrp="1" noChangeArrowheads="1"/>
          </p:cNvSpPr>
          <p:nvPr>
            <p:ph type="title"/>
          </p:nvPr>
        </p:nvSpPr>
        <p:spPr>
          <a:xfrm>
            <a:off x="625475" y="185739"/>
            <a:ext cx="7704138" cy="509587"/>
          </a:xfrm>
          <a:noFill/>
        </p:spPr>
        <p:txBody>
          <a:bodyPr anchor="b">
            <a:normAutofit/>
          </a:bodyPr>
          <a:lstStyle/>
          <a:p>
            <a:pPr eaLnBrk="1" hangingPunct="1"/>
            <a:r>
              <a:rPr lang="de-DE" altLang="de-DE" sz="2800" dirty="0">
                <a:effectLst>
                  <a:outerShdw blurRad="38100" dist="38100" dir="2700000" algn="tl">
                    <a:srgbClr val="000000">
                      <a:alpha val="43137"/>
                    </a:srgbClr>
                  </a:outerShdw>
                </a:effectLst>
                <a:latin typeface="Corbel" panose="020B0503020204020204" pitchFamily="34" charset="0"/>
              </a:rPr>
              <a:t>Entspannungsverfahren – mögliche Probleme</a:t>
            </a:r>
          </a:p>
        </p:txBody>
      </p:sp>
      <p:sp>
        <p:nvSpPr>
          <p:cNvPr id="540674" name="Rectangle 2">
            <a:extLst>
              <a:ext uri="{FF2B5EF4-FFF2-40B4-BE49-F238E27FC236}">
                <a16:creationId xmlns:a16="http://schemas.microsoft.com/office/drawing/2014/main" id="{F62A7FE8-EAE8-4BBA-82FD-9B3B75F43C59}"/>
              </a:ext>
            </a:extLst>
          </p:cNvPr>
          <p:cNvSpPr>
            <a:spLocks noGrp="1" noChangeArrowheads="1"/>
          </p:cNvSpPr>
          <p:nvPr>
            <p:ph idx="1"/>
          </p:nvPr>
        </p:nvSpPr>
        <p:spPr>
          <a:xfrm>
            <a:off x="1691327" y="695326"/>
            <a:ext cx="8443913" cy="5761037"/>
          </a:xfrm>
        </p:spPr>
        <p:txBody>
          <a:bodyPr>
            <a:normAutofit lnSpcReduction="10000"/>
          </a:bodyPr>
          <a:lstStyle/>
          <a:p>
            <a:pPr eaLnBrk="1" hangingPunct="1">
              <a:lnSpc>
                <a:spcPct val="120000"/>
              </a:lnSpc>
            </a:pPr>
            <a:r>
              <a:rPr lang="de-DE" altLang="de-DE" sz="2400" dirty="0">
                <a:latin typeface="Corbel" panose="020B0503020204020204" pitchFamily="34" charset="0"/>
              </a:rPr>
              <a:t>„Ich habe nichts gespürt“</a:t>
            </a:r>
          </a:p>
          <a:p>
            <a:pPr eaLnBrk="1" hangingPunct="1">
              <a:lnSpc>
                <a:spcPct val="120000"/>
              </a:lnSpc>
            </a:pPr>
            <a:r>
              <a:rPr lang="de-DE" altLang="de-DE" sz="2400" dirty="0">
                <a:latin typeface="Corbel" panose="020B0503020204020204" pitchFamily="34" charset="0"/>
              </a:rPr>
              <a:t>„Ich kann mich nicht konzentrieren“</a:t>
            </a:r>
          </a:p>
          <a:p>
            <a:pPr eaLnBrk="1" hangingPunct="1">
              <a:lnSpc>
                <a:spcPct val="120000"/>
              </a:lnSpc>
            </a:pPr>
            <a:r>
              <a:rPr lang="de-DE" altLang="de-DE" sz="2400" dirty="0">
                <a:latin typeface="Corbel" panose="020B0503020204020204" pitchFamily="34" charset="0"/>
              </a:rPr>
              <a:t>„Ich habe komische Gefühle gehabt“</a:t>
            </a:r>
          </a:p>
          <a:p>
            <a:pPr eaLnBrk="1" hangingPunct="1">
              <a:lnSpc>
                <a:spcPct val="120000"/>
              </a:lnSpc>
            </a:pPr>
            <a:r>
              <a:rPr lang="de-DE" altLang="de-DE" sz="2400" dirty="0">
                <a:latin typeface="Corbel" panose="020B0503020204020204" pitchFamily="34" charset="0"/>
              </a:rPr>
              <a:t>„Ich höre ständig die Geräusche um mich herum“</a:t>
            </a:r>
          </a:p>
          <a:p>
            <a:pPr eaLnBrk="1" hangingPunct="1">
              <a:lnSpc>
                <a:spcPct val="120000"/>
              </a:lnSpc>
            </a:pPr>
            <a:r>
              <a:rPr lang="de-DE" altLang="de-DE" sz="2400" dirty="0">
                <a:latin typeface="Corbel" panose="020B0503020204020204" pitchFamily="34" charset="0"/>
              </a:rPr>
              <a:t>„Meine Schmerzen, Ohrgeräusche etc. nehmen zu, sobald ich die Augen schließe“</a:t>
            </a:r>
          </a:p>
          <a:p>
            <a:pPr eaLnBrk="1" hangingPunct="1">
              <a:lnSpc>
                <a:spcPct val="120000"/>
              </a:lnSpc>
            </a:pPr>
            <a:r>
              <a:rPr lang="de-DE" altLang="de-DE" sz="2400" dirty="0">
                <a:latin typeface="Corbel" panose="020B0503020204020204" pitchFamily="34" charset="0"/>
              </a:rPr>
              <a:t>„Mein </a:t>
            </a:r>
            <a:r>
              <a:rPr lang="de-DE" altLang="de-DE" sz="2400" dirty="0" err="1">
                <a:latin typeface="Corbel" panose="020B0503020204020204" pitchFamily="34" charset="0"/>
              </a:rPr>
              <a:t>Speichelfluß</a:t>
            </a:r>
            <a:r>
              <a:rPr lang="de-DE" altLang="de-DE" sz="2400" dirty="0">
                <a:latin typeface="Corbel" panose="020B0503020204020204" pitchFamily="34" charset="0"/>
              </a:rPr>
              <a:t> stört mich“</a:t>
            </a:r>
          </a:p>
          <a:p>
            <a:pPr eaLnBrk="1" hangingPunct="1">
              <a:lnSpc>
                <a:spcPct val="120000"/>
              </a:lnSpc>
            </a:pPr>
            <a:r>
              <a:rPr lang="de-DE" altLang="de-DE" sz="2400" dirty="0">
                <a:latin typeface="Corbel" panose="020B0503020204020204" pitchFamily="34" charset="0"/>
              </a:rPr>
              <a:t>„Mein Bauch grummelt während der Übung“</a:t>
            </a:r>
          </a:p>
          <a:p>
            <a:pPr eaLnBrk="1" hangingPunct="1">
              <a:lnSpc>
                <a:spcPct val="120000"/>
              </a:lnSpc>
            </a:pPr>
            <a:r>
              <a:rPr lang="de-DE" altLang="de-DE" sz="2400" dirty="0">
                <a:latin typeface="Corbel" panose="020B0503020204020204" pitchFamily="34" charset="0"/>
              </a:rPr>
              <a:t>„Ich habe Herzklopfen“</a:t>
            </a:r>
          </a:p>
          <a:p>
            <a:pPr eaLnBrk="1" hangingPunct="1">
              <a:lnSpc>
                <a:spcPct val="120000"/>
              </a:lnSpc>
            </a:pPr>
            <a:r>
              <a:rPr lang="de-DE" altLang="de-DE" sz="2400" dirty="0">
                <a:latin typeface="Corbel" panose="020B0503020204020204" pitchFamily="34" charset="0"/>
              </a:rPr>
              <a:t>„Ihre Stimme stört mich/</a:t>
            </a:r>
            <a:r>
              <a:rPr lang="de-DE" altLang="de-DE" sz="2400" dirty="0" err="1">
                <a:latin typeface="Corbel" panose="020B0503020204020204" pitchFamily="34" charset="0"/>
              </a:rPr>
              <a:t>fehltmir</a:t>
            </a:r>
            <a:r>
              <a:rPr lang="de-DE" altLang="de-DE" sz="2400" dirty="0">
                <a:latin typeface="Corbel" panose="020B0503020204020204" pitchFamily="34" charset="0"/>
              </a:rPr>
              <a:t>“</a:t>
            </a:r>
          </a:p>
          <a:p>
            <a:pPr eaLnBrk="1" hangingPunct="1">
              <a:lnSpc>
                <a:spcPct val="120000"/>
              </a:lnSpc>
            </a:pPr>
            <a:r>
              <a:rPr lang="de-DE" altLang="de-DE" sz="2400" dirty="0">
                <a:latin typeface="Corbel" panose="020B0503020204020204" pitchFamily="34" charset="0"/>
              </a:rPr>
              <a:t>„Ich komme nicht zum Üben“</a:t>
            </a:r>
          </a:p>
        </p:txBody>
      </p:sp>
    </p:spTree>
    <p:extLst>
      <p:ext uri="{BB962C8B-B14F-4D97-AF65-F5344CB8AC3E}">
        <p14:creationId xmlns:p14="http://schemas.microsoft.com/office/powerpoint/2010/main" val="23293618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4067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067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067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067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067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067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067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067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067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06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2898" name="Object 2"/>
          <p:cNvGraphicFramePr>
            <a:graphicFrameLocks noGrp="1" noChangeAspect="1"/>
          </p:cNvGraphicFramePr>
          <p:nvPr>
            <p:ph/>
          </p:nvPr>
        </p:nvGraphicFramePr>
        <p:xfrm>
          <a:off x="1992313" y="260351"/>
          <a:ext cx="8234362" cy="5851525"/>
        </p:xfrm>
        <a:graphic>
          <a:graphicData uri="http://schemas.openxmlformats.org/presentationml/2006/ole">
            <mc:AlternateContent xmlns:mc="http://schemas.openxmlformats.org/markup-compatibility/2006">
              <mc:Choice xmlns:v="urn:schemas-microsoft-com:vml" Requires="v">
                <p:oleObj name="Diagramm" r:id="rId2" imgW="8229552" imgH="5848370" progId="MSGraph.Chart.8">
                  <p:embed followColorScheme="full"/>
                </p:oleObj>
              </mc:Choice>
              <mc:Fallback>
                <p:oleObj name="Diagramm" r:id="rId2" imgW="8229552" imgH="5848370" progId="MSGraph.Chart.8">
                  <p:embed followColorScheme="full"/>
                  <p:pic>
                    <p:nvPicPr>
                      <p:cNvPr id="0" name=""/>
                      <p:cNvPicPr>
                        <a:picLocks noGrp="1" noChangeAspect="1" noChangeArrowheads="1"/>
                      </p:cNvPicPr>
                      <p:nvPr/>
                    </p:nvPicPr>
                    <p:blipFill>
                      <a:blip r:embed="rId3"/>
                      <a:srcRect/>
                      <a:stretch>
                        <a:fillRect/>
                      </a:stretch>
                    </p:blipFill>
                    <p:spPr bwMode="auto">
                      <a:xfrm>
                        <a:off x="1992313" y="260351"/>
                        <a:ext cx="8234362" cy="585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92899" name="Oval 3"/>
          <p:cNvSpPr>
            <a:spLocks noChangeArrowheads="1"/>
          </p:cNvSpPr>
          <p:nvPr/>
        </p:nvSpPr>
        <p:spPr bwMode="auto">
          <a:xfrm>
            <a:off x="5448301" y="2852739"/>
            <a:ext cx="1368425" cy="136842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de-DE" altLang="de-DE" sz="1200"/>
              <a:t>Das</a:t>
            </a:r>
          </a:p>
          <a:p>
            <a:pPr algn="ctr" eaLnBrk="1" hangingPunct="1">
              <a:spcBef>
                <a:spcPct val="0"/>
              </a:spcBef>
              <a:buClrTx/>
              <a:buSzTx/>
              <a:buFontTx/>
              <a:buNone/>
            </a:pPr>
            <a:r>
              <a:rPr lang="de-DE" altLang="de-DE" sz="1200" b="1"/>
              <a:t>Bewusstsein</a:t>
            </a:r>
          </a:p>
          <a:p>
            <a:pPr algn="ctr" eaLnBrk="1" hangingPunct="1">
              <a:spcBef>
                <a:spcPct val="0"/>
              </a:spcBef>
              <a:buClrTx/>
              <a:buSzTx/>
              <a:buFontTx/>
              <a:buNone/>
            </a:pPr>
            <a:r>
              <a:rPr lang="de-DE" altLang="de-DE" sz="1200"/>
              <a:t>lenkt die</a:t>
            </a:r>
          </a:p>
          <a:p>
            <a:pPr algn="ctr" eaLnBrk="1" hangingPunct="1">
              <a:spcBef>
                <a:spcPct val="0"/>
              </a:spcBef>
              <a:buClrTx/>
              <a:buSzTx/>
              <a:buFontTx/>
              <a:buNone/>
            </a:pPr>
            <a:r>
              <a:rPr lang="de-DE" altLang="de-DE" sz="1200"/>
              <a:t>Aufmerksam-</a:t>
            </a:r>
            <a:br>
              <a:rPr lang="de-DE" altLang="de-DE" sz="1200"/>
            </a:br>
            <a:r>
              <a:rPr lang="de-DE" altLang="de-DE" sz="1200"/>
              <a:t>keit</a:t>
            </a:r>
          </a:p>
        </p:txBody>
      </p:sp>
      <p:sp>
        <p:nvSpPr>
          <p:cNvPr id="592900" name="Line 4"/>
          <p:cNvSpPr>
            <a:spLocks noChangeShapeType="1"/>
          </p:cNvSpPr>
          <p:nvPr/>
        </p:nvSpPr>
        <p:spPr bwMode="auto">
          <a:xfrm>
            <a:off x="6096000" y="1844676"/>
            <a:ext cx="71438" cy="100806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2901" name="Line 5"/>
          <p:cNvSpPr>
            <a:spLocks noChangeShapeType="1"/>
          </p:cNvSpPr>
          <p:nvPr/>
        </p:nvSpPr>
        <p:spPr bwMode="auto">
          <a:xfrm flipH="1">
            <a:off x="6527801" y="2133600"/>
            <a:ext cx="576263" cy="86360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2902" name="Line 6"/>
          <p:cNvSpPr>
            <a:spLocks noChangeShapeType="1"/>
          </p:cNvSpPr>
          <p:nvPr/>
        </p:nvSpPr>
        <p:spPr bwMode="auto">
          <a:xfrm flipH="1">
            <a:off x="6383338" y="2133601"/>
            <a:ext cx="215900" cy="5746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2903" name="Text Box 7"/>
          <p:cNvSpPr txBox="1">
            <a:spLocks noChangeArrowheads="1"/>
          </p:cNvSpPr>
          <p:nvPr/>
        </p:nvSpPr>
        <p:spPr bwMode="auto">
          <a:xfrm rot="-992401">
            <a:off x="5159376" y="16287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Hören</a:t>
            </a:r>
          </a:p>
        </p:txBody>
      </p:sp>
      <p:sp>
        <p:nvSpPr>
          <p:cNvPr id="592904" name="Text Box 8"/>
          <p:cNvSpPr txBox="1">
            <a:spLocks noChangeArrowheads="1"/>
          </p:cNvSpPr>
          <p:nvPr/>
        </p:nvSpPr>
        <p:spPr bwMode="auto">
          <a:xfrm rot="1493177">
            <a:off x="6383338" y="1628775"/>
            <a:ext cx="7921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Sehen</a:t>
            </a:r>
          </a:p>
        </p:txBody>
      </p:sp>
      <p:sp>
        <p:nvSpPr>
          <p:cNvPr id="592905" name="Text Box 9"/>
          <p:cNvSpPr txBox="1">
            <a:spLocks noChangeArrowheads="1"/>
          </p:cNvSpPr>
          <p:nvPr/>
        </p:nvSpPr>
        <p:spPr bwMode="auto">
          <a:xfrm rot="-3008679">
            <a:off x="4073526" y="2282826"/>
            <a:ext cx="10080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Schmecken</a:t>
            </a:r>
          </a:p>
        </p:txBody>
      </p:sp>
      <p:sp>
        <p:nvSpPr>
          <p:cNvPr id="592906" name="Text Box 10"/>
          <p:cNvSpPr txBox="1">
            <a:spLocks noChangeArrowheads="1"/>
          </p:cNvSpPr>
          <p:nvPr/>
        </p:nvSpPr>
        <p:spPr bwMode="auto">
          <a:xfrm rot="5400000">
            <a:off x="3749676" y="3398838"/>
            <a:ext cx="9350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Phantasie</a:t>
            </a:r>
          </a:p>
        </p:txBody>
      </p:sp>
      <p:sp>
        <p:nvSpPr>
          <p:cNvPr id="592907" name="Text Box 11"/>
          <p:cNvSpPr txBox="1">
            <a:spLocks noChangeArrowheads="1"/>
          </p:cNvSpPr>
          <p:nvPr/>
        </p:nvSpPr>
        <p:spPr bwMode="auto">
          <a:xfrm rot="3187806">
            <a:off x="4110038" y="4479926"/>
            <a:ext cx="9350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Gedanken</a:t>
            </a:r>
          </a:p>
        </p:txBody>
      </p:sp>
      <p:sp>
        <p:nvSpPr>
          <p:cNvPr id="592908" name="Text Box 12"/>
          <p:cNvSpPr txBox="1">
            <a:spLocks noChangeArrowheads="1"/>
          </p:cNvSpPr>
          <p:nvPr/>
        </p:nvSpPr>
        <p:spPr bwMode="auto">
          <a:xfrm rot="1369493">
            <a:off x="5016501" y="5157789"/>
            <a:ext cx="10080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Temperatur</a:t>
            </a:r>
          </a:p>
        </p:txBody>
      </p:sp>
      <p:sp>
        <p:nvSpPr>
          <p:cNvPr id="592909" name="Text Box 13"/>
          <p:cNvSpPr txBox="1">
            <a:spLocks noChangeArrowheads="1"/>
          </p:cNvSpPr>
          <p:nvPr/>
        </p:nvSpPr>
        <p:spPr bwMode="auto">
          <a:xfrm rot="-1347263">
            <a:off x="6383338" y="5157789"/>
            <a:ext cx="792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Schmerz</a:t>
            </a:r>
          </a:p>
        </p:txBody>
      </p:sp>
      <p:sp>
        <p:nvSpPr>
          <p:cNvPr id="592910" name="Text Box 14"/>
          <p:cNvSpPr txBox="1">
            <a:spLocks noChangeArrowheads="1"/>
          </p:cNvSpPr>
          <p:nvPr/>
        </p:nvSpPr>
        <p:spPr bwMode="auto">
          <a:xfrm rot="-3273215">
            <a:off x="7188994" y="4280694"/>
            <a:ext cx="1008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Muskel-</a:t>
            </a:r>
            <a:br>
              <a:rPr lang="de-DE" altLang="de-DE" sz="1200"/>
            </a:br>
            <a:r>
              <a:rPr lang="de-DE" altLang="de-DE" sz="1200"/>
              <a:t>spannung</a:t>
            </a:r>
          </a:p>
        </p:txBody>
      </p:sp>
      <p:sp>
        <p:nvSpPr>
          <p:cNvPr id="592911" name="Text Box 15"/>
          <p:cNvSpPr txBox="1">
            <a:spLocks noChangeArrowheads="1"/>
          </p:cNvSpPr>
          <p:nvPr/>
        </p:nvSpPr>
        <p:spPr bwMode="auto">
          <a:xfrm rot="5400000">
            <a:off x="7566026" y="3400426"/>
            <a:ext cx="792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Tasten</a:t>
            </a:r>
          </a:p>
        </p:txBody>
      </p:sp>
      <p:sp>
        <p:nvSpPr>
          <p:cNvPr id="592912" name="Text Box 16"/>
          <p:cNvSpPr txBox="1">
            <a:spLocks noChangeArrowheads="1"/>
          </p:cNvSpPr>
          <p:nvPr/>
        </p:nvSpPr>
        <p:spPr bwMode="auto">
          <a:xfrm rot="3216821">
            <a:off x="7260432" y="2409032"/>
            <a:ext cx="1008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Atem-</a:t>
            </a:r>
            <a:br>
              <a:rPr lang="de-DE" altLang="de-DE" sz="1200"/>
            </a:br>
            <a:r>
              <a:rPr lang="de-DE" altLang="de-DE" sz="1200"/>
              <a:t>rhythmus</a:t>
            </a:r>
          </a:p>
        </p:txBody>
      </p:sp>
      <p:sp>
        <p:nvSpPr>
          <p:cNvPr id="337937" name="Line 17"/>
          <p:cNvSpPr>
            <a:spLocks noChangeShapeType="1"/>
          </p:cNvSpPr>
          <p:nvPr/>
        </p:nvSpPr>
        <p:spPr bwMode="auto">
          <a:xfrm flipH="1" flipV="1">
            <a:off x="6527801" y="4076700"/>
            <a:ext cx="576263" cy="8651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7938" name="Line 18"/>
          <p:cNvSpPr>
            <a:spLocks noChangeShapeType="1"/>
          </p:cNvSpPr>
          <p:nvPr/>
        </p:nvSpPr>
        <p:spPr bwMode="auto">
          <a:xfrm flipH="1" flipV="1">
            <a:off x="6816725" y="3716338"/>
            <a:ext cx="935038" cy="36036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7939" name="Line 19"/>
          <p:cNvSpPr>
            <a:spLocks noChangeShapeType="1"/>
          </p:cNvSpPr>
          <p:nvPr/>
        </p:nvSpPr>
        <p:spPr bwMode="auto">
          <a:xfrm>
            <a:off x="6888164" y="4076701"/>
            <a:ext cx="503237" cy="3603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7940" name="Freeform 20"/>
          <p:cNvSpPr>
            <a:spLocks/>
          </p:cNvSpPr>
          <p:nvPr/>
        </p:nvSpPr>
        <p:spPr bwMode="auto">
          <a:xfrm rot="-1093376">
            <a:off x="6959601" y="2420939"/>
            <a:ext cx="423863" cy="1419225"/>
          </a:xfrm>
          <a:custGeom>
            <a:avLst/>
            <a:gdLst>
              <a:gd name="T0" fmla="*/ 2147483646 w 862"/>
              <a:gd name="T1" fmla="*/ 0 h 1610"/>
              <a:gd name="T2" fmla="*/ 2147483646 w 862"/>
              <a:gd name="T3" fmla="*/ 2147483646 h 1610"/>
              <a:gd name="T4" fmla="*/ 2147483646 w 862"/>
              <a:gd name="T5" fmla="*/ 2147483646 h 1610"/>
              <a:gd name="T6" fmla="*/ 2147483646 w 862"/>
              <a:gd name="T7" fmla="*/ 2147483646 h 16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2" h="1610">
                <a:moveTo>
                  <a:pt x="484" y="0"/>
                </a:moveTo>
                <a:cubicBezTo>
                  <a:pt x="673" y="306"/>
                  <a:pt x="862" y="613"/>
                  <a:pt x="802" y="862"/>
                </a:cubicBezTo>
                <a:cubicBezTo>
                  <a:pt x="742" y="1111"/>
                  <a:pt x="242" y="1384"/>
                  <a:pt x="121" y="1497"/>
                </a:cubicBezTo>
                <a:cubicBezTo>
                  <a:pt x="0" y="1610"/>
                  <a:pt x="38" y="1576"/>
                  <a:pt x="76" y="1542"/>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7941" name="Line 21"/>
          <p:cNvSpPr>
            <a:spLocks noChangeShapeType="1"/>
          </p:cNvSpPr>
          <p:nvPr/>
        </p:nvSpPr>
        <p:spPr bwMode="auto">
          <a:xfrm>
            <a:off x="6240464" y="2205038"/>
            <a:ext cx="504825" cy="36036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37942" name="Line 22"/>
          <p:cNvSpPr>
            <a:spLocks noChangeShapeType="1"/>
          </p:cNvSpPr>
          <p:nvPr/>
        </p:nvSpPr>
        <p:spPr bwMode="auto">
          <a:xfrm flipH="1">
            <a:off x="6240463" y="2349500"/>
            <a:ext cx="576262" cy="7143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2919" name="Rectangle 23"/>
          <p:cNvSpPr>
            <a:spLocks noChangeArrowheads="1"/>
          </p:cNvSpPr>
          <p:nvPr/>
        </p:nvSpPr>
        <p:spPr bwMode="auto">
          <a:xfrm>
            <a:off x="3071814" y="476250"/>
            <a:ext cx="6048375" cy="4270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de-DE" altLang="de-DE" sz="2200" b="1">
                <a:solidFill>
                  <a:srgbClr val="003300"/>
                </a:solidFill>
              </a:rPr>
              <a:t>Das Scheinwerfermodell der Wahrnehmung</a:t>
            </a:r>
          </a:p>
        </p:txBody>
      </p:sp>
      <p:sp>
        <p:nvSpPr>
          <p:cNvPr id="2" name="Textfeld 1"/>
          <p:cNvSpPr txBox="1">
            <a:spLocks noChangeArrowheads="1"/>
          </p:cNvSpPr>
          <p:nvPr/>
        </p:nvSpPr>
        <p:spPr bwMode="auto">
          <a:xfrm>
            <a:off x="8688388" y="1766889"/>
            <a:ext cx="15113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de-DE" altLang="de-DE" sz="2000" b="1"/>
              <a:t>Autogenes</a:t>
            </a:r>
          </a:p>
          <a:p>
            <a:pPr algn="ctr" eaLnBrk="1" hangingPunct="1">
              <a:spcBef>
                <a:spcPct val="0"/>
              </a:spcBef>
              <a:buClrTx/>
              <a:buSzTx/>
              <a:buFontTx/>
              <a:buNone/>
            </a:pPr>
            <a:r>
              <a:rPr lang="de-DE" altLang="de-DE" sz="2000" b="1"/>
              <a:t>Training</a:t>
            </a:r>
          </a:p>
        </p:txBody>
      </p:sp>
      <p:sp>
        <p:nvSpPr>
          <p:cNvPr id="25" name="Textfeld 24"/>
          <p:cNvSpPr txBox="1">
            <a:spLocks noChangeArrowheads="1"/>
          </p:cNvSpPr>
          <p:nvPr/>
        </p:nvSpPr>
        <p:spPr bwMode="auto">
          <a:xfrm>
            <a:off x="8307389" y="4699000"/>
            <a:ext cx="1239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de-DE" altLang="de-DE" sz="2000" b="1"/>
              <a:t>Schwere</a:t>
            </a:r>
          </a:p>
        </p:txBody>
      </p:sp>
    </p:spTree>
    <p:extLst>
      <p:ext uri="{BB962C8B-B14F-4D97-AF65-F5344CB8AC3E}">
        <p14:creationId xmlns:p14="http://schemas.microsoft.com/office/powerpoint/2010/main" val="2654165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4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37940"/>
                                        </p:tgtEl>
                                        <p:attrNameLst>
                                          <p:attrName>style.visibility</p:attrName>
                                        </p:attrNameLst>
                                      </p:cBhvr>
                                      <p:to>
                                        <p:strVal val="visible"/>
                                      </p:to>
                                    </p:set>
                                    <p:animEffect transition="in" filter="strips(downLeft)">
                                      <p:cBhvr>
                                        <p:cTn id="17" dur="500"/>
                                        <p:tgtEl>
                                          <p:spTgt spid="33794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3793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3793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3793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37" grpId="0" animBg="1"/>
      <p:bldP spid="337938" grpId="0" animBg="1"/>
      <p:bldP spid="337939" grpId="0" animBg="1"/>
      <p:bldP spid="337940" grpId="0" animBg="1"/>
      <p:bldP spid="337941" grpId="0" animBg="1"/>
      <p:bldP spid="337942" grpId="0" animBg="1"/>
      <p:bldP spid="2"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22" name="Object 2"/>
          <p:cNvGraphicFramePr>
            <a:graphicFrameLocks noGrp="1" noChangeAspect="1"/>
          </p:cNvGraphicFramePr>
          <p:nvPr>
            <p:ph/>
          </p:nvPr>
        </p:nvGraphicFramePr>
        <p:xfrm>
          <a:off x="1992313" y="260351"/>
          <a:ext cx="8234362" cy="5845175"/>
        </p:xfrm>
        <a:graphic>
          <a:graphicData uri="http://schemas.openxmlformats.org/presentationml/2006/ole">
            <mc:AlternateContent xmlns:mc="http://schemas.openxmlformats.org/markup-compatibility/2006">
              <mc:Choice xmlns:v="urn:schemas-microsoft-com:vml" Requires="v">
                <p:oleObj name="Diagramm" r:id="rId2" imgW="8239008" imgH="5848370" progId="MSGraph.Chart.8">
                  <p:embed followColorScheme="full"/>
                </p:oleObj>
              </mc:Choice>
              <mc:Fallback>
                <p:oleObj name="Diagramm" r:id="rId2" imgW="8239008" imgH="5848370" progId="MSGraph.Chart.8">
                  <p:embed followColorScheme="full"/>
                  <p:pic>
                    <p:nvPicPr>
                      <p:cNvPr id="0" name=""/>
                      <p:cNvPicPr>
                        <a:picLocks noGrp="1" noChangeAspect="1" noChangeArrowheads="1"/>
                      </p:cNvPicPr>
                      <p:nvPr/>
                    </p:nvPicPr>
                    <p:blipFill>
                      <a:blip r:embed="rId3"/>
                      <a:srcRect/>
                      <a:stretch>
                        <a:fillRect/>
                      </a:stretch>
                    </p:blipFill>
                    <p:spPr bwMode="auto">
                      <a:xfrm>
                        <a:off x="1992313" y="260351"/>
                        <a:ext cx="8234362" cy="584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93923" name="Oval 3"/>
          <p:cNvSpPr>
            <a:spLocks noChangeArrowheads="1"/>
          </p:cNvSpPr>
          <p:nvPr/>
        </p:nvSpPr>
        <p:spPr bwMode="auto">
          <a:xfrm>
            <a:off x="5448301" y="2852739"/>
            <a:ext cx="1368425" cy="136842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de-DE" altLang="de-DE" sz="1200"/>
              <a:t>Das</a:t>
            </a:r>
          </a:p>
          <a:p>
            <a:pPr algn="ctr" eaLnBrk="1" hangingPunct="1">
              <a:spcBef>
                <a:spcPct val="0"/>
              </a:spcBef>
              <a:buClrTx/>
              <a:buSzTx/>
              <a:buFontTx/>
              <a:buNone/>
            </a:pPr>
            <a:r>
              <a:rPr lang="de-DE" altLang="de-DE" sz="1200"/>
              <a:t>Bewusstsein</a:t>
            </a:r>
          </a:p>
          <a:p>
            <a:pPr algn="ctr" eaLnBrk="1" hangingPunct="1">
              <a:spcBef>
                <a:spcPct val="0"/>
              </a:spcBef>
              <a:buClrTx/>
              <a:buSzTx/>
              <a:buFontTx/>
              <a:buNone/>
            </a:pPr>
            <a:r>
              <a:rPr lang="de-DE" altLang="de-DE" sz="1200"/>
              <a:t>lenkt die</a:t>
            </a:r>
          </a:p>
          <a:p>
            <a:pPr algn="ctr" eaLnBrk="1" hangingPunct="1">
              <a:spcBef>
                <a:spcPct val="0"/>
              </a:spcBef>
              <a:buClrTx/>
              <a:buSzTx/>
              <a:buFontTx/>
              <a:buNone/>
            </a:pPr>
            <a:r>
              <a:rPr lang="de-DE" altLang="de-DE" sz="1200"/>
              <a:t>Aufmerksam-</a:t>
            </a:r>
            <a:br>
              <a:rPr lang="de-DE" altLang="de-DE" sz="1200"/>
            </a:br>
            <a:r>
              <a:rPr lang="de-DE" altLang="de-DE" sz="1200"/>
              <a:t>keit</a:t>
            </a:r>
          </a:p>
        </p:txBody>
      </p:sp>
      <p:sp>
        <p:nvSpPr>
          <p:cNvPr id="477188" name="Line 4"/>
          <p:cNvSpPr>
            <a:spLocks noChangeShapeType="1"/>
          </p:cNvSpPr>
          <p:nvPr/>
        </p:nvSpPr>
        <p:spPr bwMode="auto">
          <a:xfrm flipH="1">
            <a:off x="4511676" y="3789364"/>
            <a:ext cx="1008063" cy="287337"/>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7189" name="Line 5"/>
          <p:cNvSpPr>
            <a:spLocks noChangeShapeType="1"/>
          </p:cNvSpPr>
          <p:nvPr/>
        </p:nvSpPr>
        <p:spPr bwMode="auto">
          <a:xfrm flipH="1" flipV="1">
            <a:off x="4511676" y="3068638"/>
            <a:ext cx="936625" cy="36036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7190" name="Line 6"/>
          <p:cNvSpPr>
            <a:spLocks noChangeShapeType="1"/>
          </p:cNvSpPr>
          <p:nvPr/>
        </p:nvSpPr>
        <p:spPr bwMode="auto">
          <a:xfrm flipH="1">
            <a:off x="4583114" y="3573463"/>
            <a:ext cx="720725"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3927" name="Text Box 7"/>
          <p:cNvSpPr txBox="1">
            <a:spLocks noChangeArrowheads="1"/>
          </p:cNvSpPr>
          <p:nvPr/>
        </p:nvSpPr>
        <p:spPr bwMode="auto">
          <a:xfrm rot="-992401">
            <a:off x="5159376" y="1628775"/>
            <a:ext cx="7921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Hören</a:t>
            </a:r>
          </a:p>
        </p:txBody>
      </p:sp>
      <p:sp>
        <p:nvSpPr>
          <p:cNvPr id="593928" name="Text Box 8"/>
          <p:cNvSpPr txBox="1">
            <a:spLocks noChangeArrowheads="1"/>
          </p:cNvSpPr>
          <p:nvPr/>
        </p:nvSpPr>
        <p:spPr bwMode="auto">
          <a:xfrm rot="1493177">
            <a:off x="6383338" y="1628775"/>
            <a:ext cx="7921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Sehen</a:t>
            </a:r>
          </a:p>
        </p:txBody>
      </p:sp>
      <p:sp>
        <p:nvSpPr>
          <p:cNvPr id="593929" name="Text Box 9"/>
          <p:cNvSpPr txBox="1">
            <a:spLocks noChangeArrowheads="1"/>
          </p:cNvSpPr>
          <p:nvPr/>
        </p:nvSpPr>
        <p:spPr bwMode="auto">
          <a:xfrm rot="-3008679">
            <a:off x="4073526" y="2282826"/>
            <a:ext cx="10080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Schmecken</a:t>
            </a:r>
          </a:p>
        </p:txBody>
      </p:sp>
      <p:sp>
        <p:nvSpPr>
          <p:cNvPr id="593930" name="Text Box 10"/>
          <p:cNvSpPr txBox="1">
            <a:spLocks noChangeArrowheads="1"/>
          </p:cNvSpPr>
          <p:nvPr/>
        </p:nvSpPr>
        <p:spPr bwMode="auto">
          <a:xfrm rot="5400000">
            <a:off x="3749676" y="3398838"/>
            <a:ext cx="9350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Phantasie</a:t>
            </a:r>
          </a:p>
        </p:txBody>
      </p:sp>
      <p:sp>
        <p:nvSpPr>
          <p:cNvPr id="593931" name="Text Box 11"/>
          <p:cNvSpPr txBox="1">
            <a:spLocks noChangeArrowheads="1"/>
          </p:cNvSpPr>
          <p:nvPr/>
        </p:nvSpPr>
        <p:spPr bwMode="auto">
          <a:xfrm rot="3187806">
            <a:off x="4110038" y="4479926"/>
            <a:ext cx="93503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Gedanken</a:t>
            </a:r>
          </a:p>
        </p:txBody>
      </p:sp>
      <p:sp>
        <p:nvSpPr>
          <p:cNvPr id="593932" name="Text Box 12"/>
          <p:cNvSpPr txBox="1">
            <a:spLocks noChangeArrowheads="1"/>
          </p:cNvSpPr>
          <p:nvPr/>
        </p:nvSpPr>
        <p:spPr bwMode="auto">
          <a:xfrm rot="1369493">
            <a:off x="5016501" y="5157789"/>
            <a:ext cx="10080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Temperatur</a:t>
            </a:r>
          </a:p>
        </p:txBody>
      </p:sp>
      <p:sp>
        <p:nvSpPr>
          <p:cNvPr id="593933" name="Text Box 13"/>
          <p:cNvSpPr txBox="1">
            <a:spLocks noChangeArrowheads="1"/>
          </p:cNvSpPr>
          <p:nvPr/>
        </p:nvSpPr>
        <p:spPr bwMode="auto">
          <a:xfrm rot="-1149804">
            <a:off x="5988051" y="5156200"/>
            <a:ext cx="15097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400"/>
              <a:t>Bauchschmerz</a:t>
            </a:r>
          </a:p>
        </p:txBody>
      </p:sp>
      <p:sp>
        <p:nvSpPr>
          <p:cNvPr id="593934" name="Text Box 14"/>
          <p:cNvSpPr txBox="1">
            <a:spLocks noChangeArrowheads="1"/>
          </p:cNvSpPr>
          <p:nvPr/>
        </p:nvSpPr>
        <p:spPr bwMode="auto">
          <a:xfrm rot="-3273215">
            <a:off x="7188994" y="4280694"/>
            <a:ext cx="1008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Muskel-</a:t>
            </a:r>
            <a:br>
              <a:rPr lang="de-DE" altLang="de-DE" sz="1200"/>
            </a:br>
            <a:r>
              <a:rPr lang="de-DE" altLang="de-DE" sz="1200"/>
              <a:t>spannung</a:t>
            </a:r>
          </a:p>
        </p:txBody>
      </p:sp>
      <p:sp>
        <p:nvSpPr>
          <p:cNvPr id="593935" name="Text Box 15"/>
          <p:cNvSpPr txBox="1">
            <a:spLocks noChangeArrowheads="1"/>
          </p:cNvSpPr>
          <p:nvPr/>
        </p:nvSpPr>
        <p:spPr bwMode="auto">
          <a:xfrm rot="5400000">
            <a:off x="7566026" y="3400426"/>
            <a:ext cx="7921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Tasten</a:t>
            </a:r>
          </a:p>
        </p:txBody>
      </p:sp>
      <p:sp>
        <p:nvSpPr>
          <p:cNvPr id="593936" name="Text Box 16"/>
          <p:cNvSpPr txBox="1">
            <a:spLocks noChangeArrowheads="1"/>
          </p:cNvSpPr>
          <p:nvPr/>
        </p:nvSpPr>
        <p:spPr bwMode="auto">
          <a:xfrm rot="3216821">
            <a:off x="7260432" y="2409032"/>
            <a:ext cx="1008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SzTx/>
              <a:buFontTx/>
              <a:buNone/>
            </a:pPr>
            <a:r>
              <a:rPr lang="de-DE" altLang="de-DE" sz="1200"/>
              <a:t>Atem-</a:t>
            </a:r>
            <a:br>
              <a:rPr lang="de-DE" altLang="de-DE" sz="1200"/>
            </a:br>
            <a:r>
              <a:rPr lang="de-DE" altLang="de-DE" sz="1200"/>
              <a:t>rhythmus</a:t>
            </a:r>
          </a:p>
        </p:txBody>
      </p:sp>
      <p:sp>
        <p:nvSpPr>
          <p:cNvPr id="477201" name="Line 17"/>
          <p:cNvSpPr>
            <a:spLocks noChangeShapeType="1"/>
          </p:cNvSpPr>
          <p:nvPr/>
        </p:nvSpPr>
        <p:spPr bwMode="auto">
          <a:xfrm flipH="1" flipV="1">
            <a:off x="6527801" y="4076700"/>
            <a:ext cx="576263" cy="86518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7202" name="Line 18"/>
          <p:cNvSpPr>
            <a:spLocks noChangeShapeType="1"/>
          </p:cNvSpPr>
          <p:nvPr/>
        </p:nvSpPr>
        <p:spPr bwMode="auto">
          <a:xfrm>
            <a:off x="6383338" y="4437063"/>
            <a:ext cx="144462" cy="57626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7203" name="Freeform 19"/>
          <p:cNvSpPr>
            <a:spLocks/>
          </p:cNvSpPr>
          <p:nvPr/>
        </p:nvSpPr>
        <p:spPr bwMode="auto">
          <a:xfrm rot="7759705">
            <a:off x="5381626" y="3736976"/>
            <a:ext cx="317500" cy="1381125"/>
          </a:xfrm>
          <a:custGeom>
            <a:avLst/>
            <a:gdLst>
              <a:gd name="T0" fmla="*/ 2147483646 w 862"/>
              <a:gd name="T1" fmla="*/ 0 h 1610"/>
              <a:gd name="T2" fmla="*/ 2147483646 w 862"/>
              <a:gd name="T3" fmla="*/ 2147483646 h 1610"/>
              <a:gd name="T4" fmla="*/ 2147483646 w 862"/>
              <a:gd name="T5" fmla="*/ 2147483646 h 1610"/>
              <a:gd name="T6" fmla="*/ 2147483646 w 862"/>
              <a:gd name="T7" fmla="*/ 2147483646 h 16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62" h="1610">
                <a:moveTo>
                  <a:pt x="484" y="0"/>
                </a:moveTo>
                <a:cubicBezTo>
                  <a:pt x="673" y="306"/>
                  <a:pt x="862" y="613"/>
                  <a:pt x="802" y="862"/>
                </a:cubicBezTo>
                <a:cubicBezTo>
                  <a:pt x="742" y="1111"/>
                  <a:pt x="242" y="1384"/>
                  <a:pt x="121" y="1497"/>
                </a:cubicBezTo>
                <a:cubicBezTo>
                  <a:pt x="0" y="1610"/>
                  <a:pt x="38" y="1576"/>
                  <a:pt x="76" y="1542"/>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7204" name="Line 20"/>
          <p:cNvSpPr>
            <a:spLocks noChangeShapeType="1"/>
          </p:cNvSpPr>
          <p:nvPr/>
        </p:nvSpPr>
        <p:spPr bwMode="auto">
          <a:xfrm flipH="1" flipV="1">
            <a:off x="6096000" y="4221163"/>
            <a:ext cx="0" cy="10096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7205" name="Line 21"/>
          <p:cNvSpPr>
            <a:spLocks noChangeShapeType="1"/>
          </p:cNvSpPr>
          <p:nvPr/>
        </p:nvSpPr>
        <p:spPr bwMode="auto">
          <a:xfrm flipV="1">
            <a:off x="6600825" y="2205038"/>
            <a:ext cx="503238" cy="79216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7206" name="Line 22"/>
          <p:cNvSpPr>
            <a:spLocks noChangeShapeType="1"/>
          </p:cNvSpPr>
          <p:nvPr/>
        </p:nvSpPr>
        <p:spPr bwMode="auto">
          <a:xfrm flipV="1">
            <a:off x="6816725" y="3068639"/>
            <a:ext cx="863600" cy="28892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7207" name="Line 23"/>
          <p:cNvSpPr>
            <a:spLocks noChangeShapeType="1"/>
          </p:cNvSpPr>
          <p:nvPr/>
        </p:nvSpPr>
        <p:spPr bwMode="auto">
          <a:xfrm flipH="1">
            <a:off x="6816725" y="2708276"/>
            <a:ext cx="503238" cy="360363"/>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7208" name="Freeform 24"/>
          <p:cNvSpPr>
            <a:spLocks/>
          </p:cNvSpPr>
          <p:nvPr/>
        </p:nvSpPr>
        <p:spPr bwMode="auto">
          <a:xfrm>
            <a:off x="7032626" y="3267076"/>
            <a:ext cx="301625" cy="1241425"/>
          </a:xfrm>
          <a:custGeom>
            <a:avLst/>
            <a:gdLst>
              <a:gd name="T0" fmla="*/ 0 w 190"/>
              <a:gd name="T1" fmla="*/ 2147483646 h 764"/>
              <a:gd name="T2" fmla="*/ 2147483646 w 190"/>
              <a:gd name="T3" fmla="*/ 2147483646 h 764"/>
              <a:gd name="T4" fmla="*/ 2147483646 w 190"/>
              <a:gd name="T5" fmla="*/ 2147483646 h 764"/>
              <a:gd name="T6" fmla="*/ 2147483646 w 190"/>
              <a:gd name="T7" fmla="*/ 2147483646 h 7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0" h="764">
                <a:moveTo>
                  <a:pt x="0" y="764"/>
                </a:moveTo>
                <a:cubicBezTo>
                  <a:pt x="27" y="719"/>
                  <a:pt x="134" y="608"/>
                  <a:pt x="162" y="494"/>
                </a:cubicBezTo>
                <a:cubicBezTo>
                  <a:pt x="190" y="380"/>
                  <a:pt x="172" y="160"/>
                  <a:pt x="171" y="80"/>
                </a:cubicBezTo>
                <a:cubicBezTo>
                  <a:pt x="170" y="0"/>
                  <a:pt x="160" y="26"/>
                  <a:pt x="157" y="12"/>
                </a:cubicBezTo>
              </a:path>
            </a:pathLst>
          </a:custGeom>
          <a:noFill/>
          <a:ln w="9525" cap="flat">
            <a:solidFill>
              <a:schemeClr val="tx1"/>
            </a:solidFill>
            <a:prstDash val="dash"/>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7209" name="Oval 25"/>
          <p:cNvSpPr>
            <a:spLocks noChangeArrowheads="1"/>
          </p:cNvSpPr>
          <p:nvPr/>
        </p:nvSpPr>
        <p:spPr bwMode="auto">
          <a:xfrm>
            <a:off x="5448301" y="2852739"/>
            <a:ext cx="1368425" cy="1368425"/>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SzTx/>
              <a:buFontTx/>
              <a:buNone/>
            </a:pPr>
            <a:r>
              <a:rPr lang="de-DE" altLang="de-DE" sz="1200"/>
              <a:t>Das</a:t>
            </a:r>
          </a:p>
          <a:p>
            <a:pPr algn="ctr" eaLnBrk="1" hangingPunct="1">
              <a:spcBef>
                <a:spcPct val="0"/>
              </a:spcBef>
              <a:buClrTx/>
              <a:buSzTx/>
              <a:buFontTx/>
              <a:buNone/>
            </a:pPr>
            <a:r>
              <a:rPr lang="de-DE" altLang="de-DE" sz="1200"/>
              <a:t>Bewusstsein</a:t>
            </a:r>
          </a:p>
          <a:p>
            <a:pPr algn="ctr" eaLnBrk="1" hangingPunct="1">
              <a:spcBef>
                <a:spcPct val="0"/>
              </a:spcBef>
              <a:buClrTx/>
              <a:buSzTx/>
              <a:buFontTx/>
              <a:buNone/>
            </a:pPr>
            <a:r>
              <a:rPr lang="de-DE" altLang="de-DE" sz="1200"/>
              <a:t>lenkt die</a:t>
            </a:r>
          </a:p>
          <a:p>
            <a:pPr algn="ctr" eaLnBrk="1" hangingPunct="1">
              <a:spcBef>
                <a:spcPct val="0"/>
              </a:spcBef>
              <a:buClrTx/>
              <a:buSzTx/>
              <a:buFontTx/>
              <a:buNone/>
            </a:pPr>
            <a:r>
              <a:rPr lang="de-DE" altLang="de-DE" sz="1200"/>
              <a:t>Aufmerksam-</a:t>
            </a:r>
            <a:br>
              <a:rPr lang="de-DE" altLang="de-DE" sz="1200"/>
            </a:br>
            <a:r>
              <a:rPr lang="de-DE" altLang="de-DE" sz="1200"/>
              <a:t>keit</a:t>
            </a:r>
          </a:p>
        </p:txBody>
      </p:sp>
    </p:spTree>
    <p:extLst>
      <p:ext uri="{BB962C8B-B14F-4D97-AF65-F5344CB8AC3E}">
        <p14:creationId xmlns:p14="http://schemas.microsoft.com/office/powerpoint/2010/main" val="302739398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72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72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72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477203"/>
                                        </p:tgtEl>
                                        <p:attrNameLst>
                                          <p:attrName>style.visibility</p:attrName>
                                        </p:attrNameLst>
                                      </p:cBhvr>
                                      <p:to>
                                        <p:strVal val="visible"/>
                                      </p:to>
                                    </p:set>
                                    <p:animEffect transition="in" filter="strips(downLeft)">
                                      <p:cBhvr>
                                        <p:cTn id="15" dur="500"/>
                                        <p:tgtEl>
                                          <p:spTgt spid="4772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7718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7718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7719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7720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3" fill="hold" grpId="0" nodeType="clickEffect">
                                  <p:stCondLst>
                                    <p:cond delay="0"/>
                                  </p:stCondLst>
                                  <p:childTnLst>
                                    <p:set>
                                      <p:cBhvr>
                                        <p:cTn id="31" dur="1" fill="hold">
                                          <p:stCondLst>
                                            <p:cond delay="0"/>
                                          </p:stCondLst>
                                        </p:cTn>
                                        <p:tgtEl>
                                          <p:spTgt spid="477208"/>
                                        </p:tgtEl>
                                        <p:attrNameLst>
                                          <p:attrName>style.visibility</p:attrName>
                                        </p:attrNameLst>
                                      </p:cBhvr>
                                      <p:to>
                                        <p:strVal val="visible"/>
                                      </p:to>
                                    </p:set>
                                    <p:animEffect transition="in" filter="strips(upRight)">
                                      <p:cBhvr>
                                        <p:cTn id="32" dur="500"/>
                                        <p:tgtEl>
                                          <p:spTgt spid="47720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720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720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7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8" grpId="0" animBg="1"/>
      <p:bldP spid="477189" grpId="0" animBg="1"/>
      <p:bldP spid="477190" grpId="0" animBg="1"/>
      <p:bldP spid="477201" grpId="0" animBg="1"/>
      <p:bldP spid="477202" grpId="0" animBg="1"/>
      <p:bldP spid="477203" grpId="0" animBg="1"/>
      <p:bldP spid="477204" grpId="0" animBg="1"/>
      <p:bldP spid="477205" grpId="0" animBg="1"/>
      <p:bldP spid="477206" grpId="0" animBg="1"/>
      <p:bldP spid="477207" grpId="0" animBg="1"/>
      <p:bldP spid="477208" grpId="0" animBg="1"/>
      <p:bldP spid="47720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p:txBody>
          <a:bodyPr/>
          <a:lstStyle/>
          <a:p>
            <a:pPr eaLnBrk="1" hangingPunct="1"/>
            <a:endParaRPr lang="de-DE" altLang="de-DE"/>
          </a:p>
        </p:txBody>
      </p:sp>
      <p:pic>
        <p:nvPicPr>
          <p:cNvPr id="598019" name="Picture 3" descr="msoD621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91861" y="-143243"/>
            <a:ext cx="11718419" cy="7036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98434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ChangeArrowheads="1"/>
          </p:cNvSpPr>
          <p:nvPr>
            <p:ph type="title"/>
          </p:nvPr>
        </p:nvSpPr>
        <p:spPr>
          <a:xfrm>
            <a:off x="1283861" y="151607"/>
            <a:ext cx="8229600" cy="739775"/>
          </a:xfrm>
        </p:spPr>
        <p:txBody>
          <a:bodyPr>
            <a:normAutofit/>
          </a:bodyPr>
          <a:lstStyle/>
          <a:p>
            <a:pPr eaLnBrk="1" hangingPunct="1"/>
            <a:r>
              <a:rPr lang="de-DE" altLang="de-DE" sz="3200" b="1" dirty="0">
                <a:effectLst>
                  <a:outerShdw blurRad="38100" dist="38100" dir="2700000" algn="tl">
                    <a:srgbClr val="000000">
                      <a:alpha val="43137"/>
                    </a:srgbClr>
                  </a:outerShdw>
                </a:effectLst>
                <a:latin typeface="Corbel" panose="020B0503020204020204" pitchFamily="34" charset="0"/>
              </a:rPr>
              <a:t>Autogenes Training (AT)</a:t>
            </a:r>
          </a:p>
        </p:txBody>
      </p:sp>
      <p:sp>
        <p:nvSpPr>
          <p:cNvPr id="536579" name="Rectangle 3"/>
          <p:cNvSpPr>
            <a:spLocks noGrp="1" noChangeArrowheads="1"/>
          </p:cNvSpPr>
          <p:nvPr>
            <p:ph idx="1"/>
          </p:nvPr>
        </p:nvSpPr>
        <p:spPr>
          <a:xfrm>
            <a:off x="1670783" y="1328713"/>
            <a:ext cx="4835525" cy="4824412"/>
          </a:xfrm>
        </p:spPr>
        <p:txBody>
          <a:bodyPr/>
          <a:lstStyle/>
          <a:p>
            <a:pPr eaLnBrk="1" hangingPunct="1">
              <a:buFont typeface="Wingdings" panose="05000000000000000000" pitchFamily="2" charset="2"/>
              <a:buNone/>
            </a:pPr>
            <a:r>
              <a:rPr lang="de-DE" altLang="de-DE" sz="2400" b="1" dirty="0">
                <a:latin typeface="Bookman Old Style" panose="02050604050505020204" pitchFamily="18" charset="0"/>
              </a:rPr>
              <a:t>Das autogene Training </a:t>
            </a:r>
          </a:p>
          <a:p>
            <a:pPr marL="522288" lvl="1" indent="-65088">
              <a:spcAft>
                <a:spcPct val="30000"/>
              </a:spcAft>
              <a:buNone/>
            </a:pPr>
            <a:r>
              <a:rPr lang="de-DE" altLang="de-DE" sz="2200" b="1" dirty="0">
                <a:latin typeface="Bookman Old Style" panose="02050604050505020204" pitchFamily="18" charset="0"/>
              </a:rPr>
              <a:t>	</a:t>
            </a:r>
            <a:r>
              <a:rPr lang="de-DE" altLang="de-DE" sz="2200" b="1" dirty="0" err="1">
                <a:latin typeface="Bookman Old Style" panose="02050604050505020204" pitchFamily="18" charset="0"/>
              </a:rPr>
              <a:t>konzentrative</a:t>
            </a:r>
            <a:r>
              <a:rPr lang="de-DE" altLang="de-DE" sz="2200" b="1" dirty="0">
                <a:latin typeface="Bookman Old Style" panose="02050604050505020204" pitchFamily="18" charset="0"/>
              </a:rPr>
              <a:t> Selbstentspannung – Versuch einer klinisch / praktischen Darstellung</a:t>
            </a:r>
          </a:p>
          <a:p>
            <a:pPr marL="990600" lvl="3" indent="-88900">
              <a:buNone/>
            </a:pPr>
            <a:endParaRPr lang="de-DE" altLang="de-DE" dirty="0"/>
          </a:p>
          <a:p>
            <a:pPr marL="990600" lvl="3" indent="-88900">
              <a:buNone/>
            </a:pPr>
            <a:r>
              <a:rPr lang="de-DE" altLang="de-DE" dirty="0"/>
              <a:t>von Prof. Dr. Dr. h.c.</a:t>
            </a:r>
            <a:r>
              <a:rPr lang="de-DE" altLang="de-DE" sz="2000" dirty="0"/>
              <a:t> </a:t>
            </a:r>
            <a:r>
              <a:rPr lang="de-DE" altLang="de-DE" dirty="0"/>
              <a:t>I. H. Schulz</a:t>
            </a:r>
          </a:p>
          <a:p>
            <a:pPr marL="990600" lvl="3" indent="-88900">
              <a:buNone/>
            </a:pPr>
            <a:r>
              <a:rPr lang="de-DE" altLang="de-DE" sz="2000" dirty="0"/>
              <a:t>Berlin (1932)</a:t>
            </a:r>
          </a:p>
        </p:txBody>
      </p:sp>
      <p:pic>
        <p:nvPicPr>
          <p:cNvPr id="536580" name="Picture 4" descr="Schult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525" y="367971"/>
            <a:ext cx="3637081" cy="4810573"/>
          </a:xfrm>
          <a:prstGeom prst="rect">
            <a:avLst/>
          </a:prstGeom>
          <a:noFill/>
          <a:ln>
            <a:noFill/>
          </a:ln>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2" name="Rechteck 1"/>
          <p:cNvSpPr>
            <a:spLocks noChangeArrowheads="1"/>
          </p:cNvSpPr>
          <p:nvPr/>
        </p:nvSpPr>
        <p:spPr bwMode="auto">
          <a:xfrm>
            <a:off x="7166246" y="5392974"/>
            <a:ext cx="3743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SzTx/>
              <a:buFontTx/>
              <a:buNone/>
            </a:pPr>
            <a:r>
              <a:rPr lang="de-DE" altLang="de-DE" sz="1800" b="1" dirty="0">
                <a:solidFill>
                  <a:srgbClr val="000000"/>
                </a:solidFill>
              </a:rPr>
              <a:t>Johannes Heinrich Schultz</a:t>
            </a:r>
            <a:r>
              <a:rPr lang="de-DE" altLang="de-DE" sz="1800" dirty="0">
                <a:solidFill>
                  <a:srgbClr val="000000"/>
                </a:solidFill>
              </a:rPr>
              <a:t> </a:t>
            </a:r>
          </a:p>
          <a:p>
            <a:pPr>
              <a:spcBef>
                <a:spcPct val="0"/>
              </a:spcBef>
              <a:buClrTx/>
              <a:buSzTx/>
              <a:buFontTx/>
              <a:buNone/>
            </a:pPr>
            <a:r>
              <a:rPr lang="de-DE" altLang="de-DE" sz="1800" dirty="0"/>
              <a:t>* 20. Juni 1884 in Göttingen; </a:t>
            </a:r>
          </a:p>
          <a:p>
            <a:pPr>
              <a:spcBef>
                <a:spcPct val="0"/>
              </a:spcBef>
              <a:buClrTx/>
              <a:buSzTx/>
              <a:buFontTx/>
              <a:buNone/>
            </a:pPr>
            <a:r>
              <a:rPr lang="de-DE" altLang="de-DE" sz="1800" dirty="0"/>
              <a:t>† 19. September 1970 in Berlin</a:t>
            </a:r>
          </a:p>
        </p:txBody>
      </p:sp>
    </p:spTree>
    <p:extLst>
      <p:ext uri="{BB962C8B-B14F-4D97-AF65-F5344CB8AC3E}">
        <p14:creationId xmlns:p14="http://schemas.microsoft.com/office/powerpoint/2010/main" val="3417353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endParaRPr lang="de-DE" altLang="de-DE"/>
          </a:p>
        </p:txBody>
      </p:sp>
      <p:pic>
        <p:nvPicPr>
          <p:cNvPr id="599043" name="Picture 3" descr="mso5A68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29" y="365125"/>
            <a:ext cx="12195629" cy="496778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78829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p:txBody>
          <a:bodyPr/>
          <a:lstStyle/>
          <a:p>
            <a:pPr eaLnBrk="1" hangingPunct="1"/>
            <a:endParaRPr lang="de-DE" altLang="de-DE"/>
          </a:p>
        </p:txBody>
      </p:sp>
      <p:pic>
        <p:nvPicPr>
          <p:cNvPr id="600067" name="Picture 3" descr="mso5A68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123" y="-81537"/>
            <a:ext cx="12207123" cy="49726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hteck 1"/>
          <p:cNvSpPr/>
          <p:nvPr/>
        </p:nvSpPr>
        <p:spPr>
          <a:xfrm>
            <a:off x="-52464" y="3595690"/>
            <a:ext cx="12044456"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dirty="0"/>
          </a:p>
        </p:txBody>
      </p:sp>
      <p:sp>
        <p:nvSpPr>
          <p:cNvPr id="600069" name="Textfeld 4"/>
          <p:cNvSpPr txBox="1">
            <a:spLocks noChangeArrowheads="1"/>
          </p:cNvSpPr>
          <p:nvPr/>
        </p:nvSpPr>
        <p:spPr bwMode="auto">
          <a:xfrm>
            <a:off x="518615" y="3179170"/>
            <a:ext cx="11527969" cy="553998"/>
          </a:xfrm>
          <a:prstGeom prst="rect">
            <a:avLst/>
          </a:prstGeom>
          <a:solidFill>
            <a:schemeClr val="bg1">
              <a:lumMod val="95000"/>
            </a:schemeClr>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de-DE" altLang="de-DE" sz="1600" b="1" dirty="0"/>
              <a:t>Formel:   Ich bin      ganz ruhig	  der rechte Arm      ist schwer           beide Arme     sind schwer</a:t>
            </a:r>
          </a:p>
          <a:p>
            <a:pPr eaLnBrk="1" hangingPunct="1">
              <a:spcBef>
                <a:spcPct val="0"/>
              </a:spcBef>
              <a:buClrTx/>
              <a:buSzTx/>
              <a:buFontTx/>
              <a:buNone/>
            </a:pPr>
            <a:endParaRPr lang="de-DE" altLang="de-DE" sz="1400" dirty="0"/>
          </a:p>
        </p:txBody>
      </p:sp>
      <p:sp>
        <p:nvSpPr>
          <p:cNvPr id="600070" name="Textfeld 2"/>
          <p:cNvSpPr txBox="1">
            <a:spLocks noChangeArrowheads="1"/>
          </p:cNvSpPr>
          <p:nvPr/>
        </p:nvSpPr>
        <p:spPr bwMode="auto">
          <a:xfrm>
            <a:off x="0" y="3660947"/>
            <a:ext cx="12229341" cy="3293209"/>
          </a:xfrm>
          <a:prstGeom prst="rect">
            <a:avLst/>
          </a:prstGeom>
          <a:solidFill>
            <a:schemeClr val="bg1">
              <a:lumMod val="95000"/>
            </a:schemeClr>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SzTx/>
              <a:buFontTx/>
              <a:buNone/>
            </a:pPr>
            <a:r>
              <a:rPr lang="de-DE" altLang="de-DE" sz="2600" dirty="0">
                <a:latin typeface="Corbel" panose="020B0503020204020204" pitchFamily="34" charset="0"/>
              </a:rPr>
              <a:t>Dritte Möglichkeit: Jeder Atemzug eine Formel, Entspannungsbegriffe in der Ausatmung</a:t>
            </a:r>
          </a:p>
          <a:p>
            <a:pPr eaLnBrk="1" hangingPunct="1">
              <a:spcBef>
                <a:spcPct val="0"/>
              </a:spcBef>
              <a:buClrTx/>
              <a:buSzTx/>
              <a:buFontTx/>
              <a:buNone/>
            </a:pPr>
            <a:endParaRPr lang="de-DE" altLang="de-DE" sz="2600" dirty="0">
              <a:latin typeface="Corbel" panose="020B0503020204020204" pitchFamily="34" charset="0"/>
            </a:endParaRPr>
          </a:p>
          <a:p>
            <a:pPr eaLnBrk="1" hangingPunct="1">
              <a:spcBef>
                <a:spcPct val="0"/>
              </a:spcBef>
              <a:buClrTx/>
              <a:buSzTx/>
              <a:buFontTx/>
              <a:buNone/>
            </a:pPr>
            <a:endParaRPr lang="de-DE" altLang="de-DE" sz="2600" dirty="0">
              <a:latin typeface="Corbel" panose="020B0503020204020204" pitchFamily="34" charset="0"/>
            </a:endParaRPr>
          </a:p>
          <a:p>
            <a:pPr eaLnBrk="1" hangingPunct="1">
              <a:spcBef>
                <a:spcPct val="0"/>
              </a:spcBef>
              <a:buClrTx/>
              <a:buSzTx/>
              <a:buFontTx/>
              <a:buNone/>
            </a:pPr>
            <a:endParaRPr lang="de-DE" altLang="de-DE" sz="2600" dirty="0">
              <a:latin typeface="Corbel" panose="020B0503020204020204" pitchFamily="34" charset="0"/>
            </a:endParaRPr>
          </a:p>
          <a:p>
            <a:pPr eaLnBrk="1" hangingPunct="1">
              <a:spcBef>
                <a:spcPct val="0"/>
              </a:spcBef>
              <a:buClrTx/>
              <a:buSzTx/>
              <a:buFontTx/>
              <a:buNone/>
            </a:pPr>
            <a:endParaRPr lang="de-DE" altLang="de-DE" sz="2600" dirty="0">
              <a:latin typeface="Corbel" panose="020B0503020204020204" pitchFamily="34" charset="0"/>
            </a:endParaRPr>
          </a:p>
          <a:p>
            <a:pPr eaLnBrk="1" hangingPunct="1">
              <a:spcBef>
                <a:spcPct val="0"/>
              </a:spcBef>
              <a:buClrTx/>
              <a:buSzTx/>
              <a:buFontTx/>
              <a:buNone/>
            </a:pPr>
            <a:endParaRPr lang="de-DE" altLang="de-DE" sz="2600" dirty="0">
              <a:latin typeface="Corbel" panose="020B0503020204020204" pitchFamily="34" charset="0"/>
            </a:endParaRPr>
          </a:p>
          <a:p>
            <a:pPr eaLnBrk="1" hangingPunct="1">
              <a:spcBef>
                <a:spcPct val="0"/>
              </a:spcBef>
              <a:buClrTx/>
              <a:buSzTx/>
              <a:buFontTx/>
              <a:buNone/>
            </a:pPr>
            <a:endParaRPr lang="de-DE" altLang="de-DE" sz="2600" dirty="0">
              <a:latin typeface="Corbel" panose="020B0503020204020204" pitchFamily="34" charset="0"/>
            </a:endParaRPr>
          </a:p>
          <a:p>
            <a:pPr eaLnBrk="1" hangingPunct="1">
              <a:spcBef>
                <a:spcPct val="0"/>
              </a:spcBef>
              <a:buClrTx/>
              <a:buSzTx/>
              <a:buFontTx/>
              <a:buNone/>
            </a:pPr>
            <a:endParaRPr lang="de-DE" altLang="de-DE" sz="2600" dirty="0">
              <a:latin typeface="Corbel" panose="020B0503020204020204" pitchFamily="34" charset="0"/>
            </a:endParaRPr>
          </a:p>
        </p:txBody>
      </p:sp>
    </p:spTree>
    <p:extLst>
      <p:ext uri="{BB962C8B-B14F-4D97-AF65-F5344CB8AC3E}">
        <p14:creationId xmlns:p14="http://schemas.microsoft.com/office/powerpoint/2010/main" val="1723108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4" name="Rectangle 3">
            <a:extLst>
              <a:ext uri="{FF2B5EF4-FFF2-40B4-BE49-F238E27FC236}">
                <a16:creationId xmlns:a16="http://schemas.microsoft.com/office/drawing/2014/main" id="{57B0135E-E231-4BEB-A3E0-9426C71EE23F}"/>
              </a:ext>
            </a:extLst>
          </p:cNvPr>
          <p:cNvSpPr>
            <a:spLocks noGrp="1" noChangeArrowheads="1"/>
          </p:cNvSpPr>
          <p:nvPr>
            <p:ph type="title"/>
          </p:nvPr>
        </p:nvSpPr>
        <p:spPr>
          <a:xfrm>
            <a:off x="401425" y="-25139"/>
            <a:ext cx="7543800" cy="736979"/>
          </a:xfrm>
          <a:noFill/>
        </p:spPr>
        <p:txBody>
          <a:bodyPr anchor="b">
            <a:normAutofit fontScale="90000"/>
          </a:bodyPr>
          <a:lstStyle/>
          <a:p>
            <a:pPr eaLnBrk="1" hangingPunct="1"/>
            <a:br>
              <a:rPr lang="de-DE" altLang="de-DE" sz="2600" dirty="0"/>
            </a:br>
            <a:r>
              <a:rPr lang="de-DE" altLang="de-DE" sz="2600" dirty="0"/>
              <a:t> </a:t>
            </a:r>
            <a:r>
              <a:rPr lang="de-DE" altLang="de-DE" sz="3100" dirty="0">
                <a:effectLst>
                  <a:outerShdw blurRad="38100" dist="38100" dir="2700000" algn="tl">
                    <a:srgbClr val="000000">
                      <a:alpha val="43137"/>
                    </a:srgbClr>
                  </a:outerShdw>
                </a:effectLst>
                <a:latin typeface="Corbel" panose="020B0503020204020204" pitchFamily="34" charset="0"/>
              </a:rPr>
              <a:t>Entspannungsverfahren – Hilfestellungen</a:t>
            </a:r>
          </a:p>
        </p:txBody>
      </p:sp>
      <p:sp>
        <p:nvSpPr>
          <p:cNvPr id="545794" name="Rectangle 2">
            <a:extLst>
              <a:ext uri="{FF2B5EF4-FFF2-40B4-BE49-F238E27FC236}">
                <a16:creationId xmlns:a16="http://schemas.microsoft.com/office/drawing/2014/main" id="{BE03EAE1-1586-46EB-8AE2-C7BC937A1C84}"/>
              </a:ext>
            </a:extLst>
          </p:cNvPr>
          <p:cNvSpPr>
            <a:spLocks noGrp="1" noChangeArrowheads="1"/>
          </p:cNvSpPr>
          <p:nvPr>
            <p:ph idx="1"/>
          </p:nvPr>
        </p:nvSpPr>
        <p:spPr>
          <a:xfrm>
            <a:off x="1769114" y="534419"/>
            <a:ext cx="8876139" cy="5989211"/>
          </a:xfrm>
        </p:spPr>
        <p:txBody>
          <a:bodyPr>
            <a:normAutofit lnSpcReduction="10000"/>
          </a:bodyPr>
          <a:lstStyle/>
          <a:p>
            <a:pPr eaLnBrk="1" hangingPunct="1">
              <a:lnSpc>
                <a:spcPct val="90000"/>
              </a:lnSpc>
              <a:buFont typeface="Wingdings" panose="05000000000000000000" pitchFamily="2" charset="2"/>
              <a:buNone/>
            </a:pPr>
            <a:endParaRPr lang="de-DE" altLang="de-DE" sz="1000" b="1" dirty="0">
              <a:solidFill>
                <a:srgbClr val="0099FF"/>
              </a:solidFill>
            </a:endParaRPr>
          </a:p>
          <a:p>
            <a:pPr eaLnBrk="1" hangingPunct="1">
              <a:lnSpc>
                <a:spcPct val="120000"/>
              </a:lnSpc>
            </a:pPr>
            <a:r>
              <a:rPr lang="de-DE" altLang="de-DE" sz="2600" dirty="0">
                <a:latin typeface="Corbel" panose="020B0503020204020204" pitchFamily="34" charset="0"/>
              </a:rPr>
              <a:t>Problem genau klären (tatsächlich ein Problem?)</a:t>
            </a:r>
          </a:p>
          <a:p>
            <a:pPr eaLnBrk="1" hangingPunct="1">
              <a:lnSpc>
                <a:spcPct val="120000"/>
              </a:lnSpc>
            </a:pPr>
            <a:r>
              <a:rPr lang="de-DE" altLang="de-DE" sz="2600" dirty="0">
                <a:latin typeface="Corbel" panose="020B0503020204020204" pitchFamily="34" charset="0"/>
              </a:rPr>
              <a:t>„Wissend“ mit dem Problem umgehen</a:t>
            </a:r>
          </a:p>
          <a:p>
            <a:pPr eaLnBrk="1" hangingPunct="1">
              <a:lnSpc>
                <a:spcPct val="120000"/>
              </a:lnSpc>
            </a:pPr>
            <a:r>
              <a:rPr lang="de-DE" altLang="de-DE" sz="2600" dirty="0">
                <a:latin typeface="Corbel" panose="020B0503020204020204" pitchFamily="34" charset="0"/>
              </a:rPr>
              <a:t>Konzentration auf die Formeln</a:t>
            </a:r>
          </a:p>
          <a:p>
            <a:pPr eaLnBrk="1" hangingPunct="1">
              <a:lnSpc>
                <a:spcPct val="120000"/>
              </a:lnSpc>
            </a:pPr>
            <a:r>
              <a:rPr lang="de-DE" altLang="de-DE" sz="2600" dirty="0">
                <a:latin typeface="Corbel" panose="020B0503020204020204" pitchFamily="34" charset="0"/>
              </a:rPr>
              <a:t>Strategien der Aufmerksamkeitslenkung</a:t>
            </a:r>
          </a:p>
          <a:p>
            <a:pPr eaLnBrk="1" hangingPunct="1">
              <a:lnSpc>
                <a:spcPct val="120000"/>
              </a:lnSpc>
            </a:pPr>
            <a:r>
              <a:rPr lang="de-DE" altLang="de-DE" sz="2600" dirty="0">
                <a:latin typeface="Corbel" panose="020B0503020204020204" pitchFamily="34" charset="0"/>
              </a:rPr>
              <a:t>Störfelder umgehen</a:t>
            </a:r>
          </a:p>
          <a:p>
            <a:pPr eaLnBrk="1" hangingPunct="1">
              <a:lnSpc>
                <a:spcPct val="120000"/>
              </a:lnSpc>
            </a:pPr>
            <a:r>
              <a:rPr lang="de-DE" altLang="de-DE" sz="2600" dirty="0">
                <a:latin typeface="Corbel" panose="020B0503020204020204" pitchFamily="34" charset="0"/>
              </a:rPr>
              <a:t>Atmung nutzen</a:t>
            </a:r>
          </a:p>
          <a:p>
            <a:pPr eaLnBrk="1" hangingPunct="1">
              <a:lnSpc>
                <a:spcPct val="120000"/>
              </a:lnSpc>
            </a:pPr>
            <a:r>
              <a:rPr lang="de-DE" altLang="de-DE" sz="2600" dirty="0">
                <a:latin typeface="Corbel" panose="020B0503020204020204" pitchFamily="34" charset="0"/>
              </a:rPr>
              <a:t>Entlastende Sätze und Vorstellungen</a:t>
            </a:r>
          </a:p>
          <a:p>
            <a:pPr eaLnBrk="1" hangingPunct="1">
              <a:lnSpc>
                <a:spcPct val="120000"/>
              </a:lnSpc>
            </a:pPr>
            <a:r>
              <a:rPr lang="de-DE" altLang="de-DE" sz="2600" dirty="0">
                <a:latin typeface="Corbel" panose="020B0503020204020204" pitchFamily="34" charset="0"/>
              </a:rPr>
              <a:t>Sanfte Bewegungen</a:t>
            </a:r>
          </a:p>
          <a:p>
            <a:pPr eaLnBrk="1" hangingPunct="1">
              <a:lnSpc>
                <a:spcPct val="120000"/>
              </a:lnSpc>
            </a:pPr>
            <a:r>
              <a:rPr lang="de-DE" altLang="de-DE" sz="2600" dirty="0">
                <a:latin typeface="Corbel" panose="020B0503020204020204" pitchFamily="34" charset="0"/>
              </a:rPr>
              <a:t>Übung verkürzen oder beenden</a:t>
            </a:r>
          </a:p>
          <a:p>
            <a:pPr eaLnBrk="1" hangingPunct="1">
              <a:lnSpc>
                <a:spcPct val="120000"/>
              </a:lnSpc>
            </a:pPr>
            <a:r>
              <a:rPr lang="de-DE" altLang="de-DE" sz="2600" dirty="0">
                <a:latin typeface="Corbel" panose="020B0503020204020204" pitchFamily="34" charset="0"/>
              </a:rPr>
              <a:t>Anwendung einer CD</a:t>
            </a:r>
          </a:p>
        </p:txBody>
      </p:sp>
    </p:spTree>
    <p:extLst>
      <p:ext uri="{BB962C8B-B14F-4D97-AF65-F5344CB8AC3E}">
        <p14:creationId xmlns:p14="http://schemas.microsoft.com/office/powerpoint/2010/main" val="3814812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4579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579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579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579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579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579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579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579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5794">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579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Line 2">
            <a:extLst>
              <a:ext uri="{FF2B5EF4-FFF2-40B4-BE49-F238E27FC236}">
                <a16:creationId xmlns:a16="http://schemas.microsoft.com/office/drawing/2014/main" id="{3B06EDF7-8690-4C7D-B9AD-4B170DC549A4}"/>
              </a:ext>
            </a:extLst>
          </p:cNvPr>
          <p:cNvSpPr>
            <a:spLocks noChangeShapeType="1"/>
          </p:cNvSpPr>
          <p:nvPr/>
        </p:nvSpPr>
        <p:spPr bwMode="auto">
          <a:xfrm flipH="1">
            <a:off x="3000375" y="3573464"/>
            <a:ext cx="0" cy="20161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195" name="Line 3">
            <a:extLst>
              <a:ext uri="{FF2B5EF4-FFF2-40B4-BE49-F238E27FC236}">
                <a16:creationId xmlns:a16="http://schemas.microsoft.com/office/drawing/2014/main" id="{310D35FE-3A63-464D-BFEA-38A412CC92B3}"/>
              </a:ext>
            </a:extLst>
          </p:cNvPr>
          <p:cNvSpPr>
            <a:spLocks noChangeShapeType="1"/>
          </p:cNvSpPr>
          <p:nvPr/>
        </p:nvSpPr>
        <p:spPr bwMode="auto">
          <a:xfrm>
            <a:off x="4295775" y="3429000"/>
            <a:ext cx="48958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196" name="Line 4">
            <a:extLst>
              <a:ext uri="{FF2B5EF4-FFF2-40B4-BE49-F238E27FC236}">
                <a16:creationId xmlns:a16="http://schemas.microsoft.com/office/drawing/2014/main" id="{31F89425-2C78-459A-8E51-7E02CE5C7FDD}"/>
              </a:ext>
            </a:extLst>
          </p:cNvPr>
          <p:cNvSpPr>
            <a:spLocks noChangeShapeType="1"/>
          </p:cNvSpPr>
          <p:nvPr/>
        </p:nvSpPr>
        <p:spPr bwMode="auto">
          <a:xfrm flipV="1">
            <a:off x="3000375" y="1268414"/>
            <a:ext cx="0" cy="19462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197" name="Text Box 5">
            <a:extLst>
              <a:ext uri="{FF2B5EF4-FFF2-40B4-BE49-F238E27FC236}">
                <a16:creationId xmlns:a16="http://schemas.microsoft.com/office/drawing/2014/main" id="{CB65877A-D76B-4CD9-BF93-CD3FF3FA2D5C}"/>
              </a:ext>
            </a:extLst>
          </p:cNvPr>
          <p:cNvSpPr txBox="1">
            <a:spLocks noChangeArrowheads="1"/>
          </p:cNvSpPr>
          <p:nvPr/>
        </p:nvSpPr>
        <p:spPr bwMode="auto">
          <a:xfrm>
            <a:off x="1992313" y="692150"/>
            <a:ext cx="1210588" cy="36933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Erregung</a:t>
            </a:r>
          </a:p>
        </p:txBody>
      </p:sp>
      <p:sp>
        <p:nvSpPr>
          <p:cNvPr id="648198" name="Text Box 6">
            <a:extLst>
              <a:ext uri="{FF2B5EF4-FFF2-40B4-BE49-F238E27FC236}">
                <a16:creationId xmlns:a16="http://schemas.microsoft.com/office/drawing/2014/main" id="{F0C1E68B-AFAC-4230-A3AC-A7F047A0B422}"/>
              </a:ext>
            </a:extLst>
          </p:cNvPr>
          <p:cNvSpPr txBox="1">
            <a:spLocks noChangeArrowheads="1"/>
          </p:cNvSpPr>
          <p:nvPr/>
        </p:nvSpPr>
        <p:spPr bwMode="auto">
          <a:xfrm>
            <a:off x="2063750" y="5734050"/>
            <a:ext cx="1728788" cy="36988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Entspannung</a:t>
            </a:r>
          </a:p>
        </p:txBody>
      </p:sp>
      <p:sp>
        <p:nvSpPr>
          <p:cNvPr id="648199" name="Text Box 7">
            <a:extLst>
              <a:ext uri="{FF2B5EF4-FFF2-40B4-BE49-F238E27FC236}">
                <a16:creationId xmlns:a16="http://schemas.microsoft.com/office/drawing/2014/main" id="{BEAED29E-C07B-479B-82F0-BE66DCF810C0}"/>
              </a:ext>
            </a:extLst>
          </p:cNvPr>
          <p:cNvSpPr txBox="1">
            <a:spLocks noChangeArrowheads="1"/>
          </p:cNvSpPr>
          <p:nvPr/>
        </p:nvSpPr>
        <p:spPr bwMode="auto">
          <a:xfrm>
            <a:off x="1793875" y="3213100"/>
            <a:ext cx="2573338" cy="369888"/>
          </a:xfrm>
          <a:prstGeom prst="rect">
            <a:avLst/>
          </a:prstGeom>
          <a:solidFill>
            <a:srgbClr val="DDDDDD"/>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Vegetative Mittellage</a:t>
            </a:r>
          </a:p>
        </p:txBody>
      </p:sp>
      <p:sp>
        <p:nvSpPr>
          <p:cNvPr id="648200" name="Line 8">
            <a:extLst>
              <a:ext uri="{FF2B5EF4-FFF2-40B4-BE49-F238E27FC236}">
                <a16:creationId xmlns:a16="http://schemas.microsoft.com/office/drawing/2014/main" id="{B72E84F4-822F-4D70-B7D2-5644042D28F7}"/>
              </a:ext>
            </a:extLst>
          </p:cNvPr>
          <p:cNvSpPr>
            <a:spLocks noChangeShapeType="1"/>
          </p:cNvSpPr>
          <p:nvPr/>
        </p:nvSpPr>
        <p:spPr bwMode="auto">
          <a:xfrm>
            <a:off x="9191626" y="3429000"/>
            <a:ext cx="576263"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337" name="Freeform 9">
            <a:extLst>
              <a:ext uri="{FF2B5EF4-FFF2-40B4-BE49-F238E27FC236}">
                <a16:creationId xmlns:a16="http://schemas.microsoft.com/office/drawing/2014/main" id="{9669085F-EB9A-40C4-B684-3C256158A6B9}"/>
              </a:ext>
            </a:extLst>
          </p:cNvPr>
          <p:cNvSpPr>
            <a:spLocks/>
          </p:cNvSpPr>
          <p:nvPr/>
        </p:nvSpPr>
        <p:spPr bwMode="auto">
          <a:xfrm>
            <a:off x="4367214" y="1368426"/>
            <a:ext cx="4968875" cy="2327275"/>
          </a:xfrm>
          <a:custGeom>
            <a:avLst/>
            <a:gdLst>
              <a:gd name="T0" fmla="*/ 0 w 2767"/>
              <a:gd name="T1" fmla="*/ 2147483646 h 1466"/>
              <a:gd name="T2" fmla="*/ 2147483646 w 2767"/>
              <a:gd name="T3" fmla="*/ 2147483646 h 1466"/>
              <a:gd name="T4" fmla="*/ 2147483646 w 2767"/>
              <a:gd name="T5" fmla="*/ 2147483646 h 1466"/>
              <a:gd name="T6" fmla="*/ 2147483646 w 2767"/>
              <a:gd name="T7" fmla="*/ 2147483646 h 1466"/>
              <a:gd name="T8" fmla="*/ 2147483646 w 2767"/>
              <a:gd name="T9" fmla="*/ 2147483646 h 1466"/>
              <a:gd name="T10" fmla="*/ 2147483646 w 2767"/>
              <a:gd name="T11" fmla="*/ 2147483646 h 1466"/>
              <a:gd name="T12" fmla="*/ 2147483646 w 2767"/>
              <a:gd name="T13" fmla="*/ 2147483646 h 1466"/>
              <a:gd name="T14" fmla="*/ 2147483646 w 2767"/>
              <a:gd name="T15" fmla="*/ 2147483646 h 1466"/>
              <a:gd name="T16" fmla="*/ 2147483646 w 2767"/>
              <a:gd name="T17" fmla="*/ 2147483646 h 1466"/>
              <a:gd name="T18" fmla="*/ 2147483646 w 2767"/>
              <a:gd name="T19" fmla="*/ 2147483646 h 1466"/>
              <a:gd name="T20" fmla="*/ 2147483646 w 2767"/>
              <a:gd name="T21" fmla="*/ 2147483646 h 1466"/>
              <a:gd name="T22" fmla="*/ 2147483646 w 2767"/>
              <a:gd name="T23" fmla="*/ 0 h 14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67" h="1466">
                <a:moveTo>
                  <a:pt x="0" y="1270"/>
                </a:moveTo>
                <a:cubicBezTo>
                  <a:pt x="113" y="1258"/>
                  <a:pt x="227" y="1247"/>
                  <a:pt x="318" y="1270"/>
                </a:cubicBezTo>
                <a:cubicBezTo>
                  <a:pt x="409" y="1293"/>
                  <a:pt x="470" y="1466"/>
                  <a:pt x="545" y="1406"/>
                </a:cubicBezTo>
                <a:cubicBezTo>
                  <a:pt x="620" y="1346"/>
                  <a:pt x="696" y="952"/>
                  <a:pt x="771" y="907"/>
                </a:cubicBezTo>
                <a:cubicBezTo>
                  <a:pt x="846" y="862"/>
                  <a:pt x="915" y="1172"/>
                  <a:pt x="998" y="1134"/>
                </a:cubicBezTo>
                <a:cubicBezTo>
                  <a:pt x="1081" y="1096"/>
                  <a:pt x="1187" y="710"/>
                  <a:pt x="1270" y="680"/>
                </a:cubicBezTo>
                <a:cubicBezTo>
                  <a:pt x="1353" y="650"/>
                  <a:pt x="1414" y="990"/>
                  <a:pt x="1497" y="952"/>
                </a:cubicBezTo>
                <a:cubicBezTo>
                  <a:pt x="1580" y="914"/>
                  <a:pt x="1693" y="483"/>
                  <a:pt x="1769" y="453"/>
                </a:cubicBezTo>
                <a:cubicBezTo>
                  <a:pt x="1845" y="423"/>
                  <a:pt x="1868" y="809"/>
                  <a:pt x="1951" y="771"/>
                </a:cubicBezTo>
                <a:cubicBezTo>
                  <a:pt x="2034" y="733"/>
                  <a:pt x="2185" y="264"/>
                  <a:pt x="2268" y="226"/>
                </a:cubicBezTo>
                <a:cubicBezTo>
                  <a:pt x="2351" y="188"/>
                  <a:pt x="2367" y="582"/>
                  <a:pt x="2450" y="544"/>
                </a:cubicBezTo>
                <a:cubicBezTo>
                  <a:pt x="2533" y="506"/>
                  <a:pt x="2654" y="113"/>
                  <a:pt x="2767" y="0"/>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338" name="AutoShape 10" descr="Diagonal weit nach oben">
            <a:extLst>
              <a:ext uri="{FF2B5EF4-FFF2-40B4-BE49-F238E27FC236}">
                <a16:creationId xmlns:a16="http://schemas.microsoft.com/office/drawing/2014/main" id="{79B17888-112F-4DA1-9152-4060332EECFE}"/>
              </a:ext>
            </a:extLst>
          </p:cNvPr>
          <p:cNvSpPr>
            <a:spLocks noChangeArrowheads="1"/>
          </p:cNvSpPr>
          <p:nvPr/>
        </p:nvSpPr>
        <p:spPr bwMode="auto">
          <a:xfrm rot="20483361">
            <a:off x="5713414" y="1027113"/>
            <a:ext cx="504825" cy="1809750"/>
          </a:xfrm>
          <a:prstGeom prst="downArrow">
            <a:avLst>
              <a:gd name="adj1" fmla="val 50000"/>
              <a:gd name="adj2" fmla="val 89407"/>
            </a:avLst>
          </a:prstGeom>
          <a:pattFill prst="wdUpDiag">
            <a:fgClr>
              <a:srgbClr val="DDDDDD"/>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5403" name="AutoShape 11" descr="Diagonal weit nach oben">
            <a:extLst>
              <a:ext uri="{FF2B5EF4-FFF2-40B4-BE49-F238E27FC236}">
                <a16:creationId xmlns:a16="http://schemas.microsoft.com/office/drawing/2014/main" id="{2F3447CE-91C0-4F0B-B750-0083172EB349}"/>
              </a:ext>
            </a:extLst>
          </p:cNvPr>
          <p:cNvSpPr>
            <a:spLocks noChangeArrowheads="1"/>
          </p:cNvSpPr>
          <p:nvPr/>
        </p:nvSpPr>
        <p:spPr bwMode="auto">
          <a:xfrm rot="20338101">
            <a:off x="6599239" y="976314"/>
            <a:ext cx="504825" cy="1589087"/>
          </a:xfrm>
          <a:prstGeom prst="downArrow">
            <a:avLst>
              <a:gd name="adj1" fmla="val 50000"/>
              <a:gd name="adj2" fmla="val 78695"/>
            </a:avLst>
          </a:prstGeom>
          <a:pattFill prst="wdUpDiag">
            <a:fgClr>
              <a:srgbClr val="DDDDDD"/>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5404" name="AutoShape 12" descr="Diagonal weit nach oben">
            <a:extLst>
              <a:ext uri="{FF2B5EF4-FFF2-40B4-BE49-F238E27FC236}">
                <a16:creationId xmlns:a16="http://schemas.microsoft.com/office/drawing/2014/main" id="{F163A03D-DECE-4EE2-92E8-F235A5E0184A}"/>
              </a:ext>
            </a:extLst>
          </p:cNvPr>
          <p:cNvSpPr>
            <a:spLocks noChangeArrowheads="1"/>
          </p:cNvSpPr>
          <p:nvPr/>
        </p:nvSpPr>
        <p:spPr bwMode="auto">
          <a:xfrm rot="20560368">
            <a:off x="7510464" y="754064"/>
            <a:ext cx="504825" cy="1444625"/>
          </a:xfrm>
          <a:prstGeom prst="downArrow">
            <a:avLst>
              <a:gd name="adj1" fmla="val 50000"/>
              <a:gd name="adj2" fmla="val 71541"/>
            </a:avLst>
          </a:prstGeom>
          <a:pattFill prst="wdUpDiag">
            <a:fgClr>
              <a:srgbClr val="DDDDDD"/>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5405" name="AutoShape 13" descr="Diagonal weit nach oben">
            <a:extLst>
              <a:ext uri="{FF2B5EF4-FFF2-40B4-BE49-F238E27FC236}">
                <a16:creationId xmlns:a16="http://schemas.microsoft.com/office/drawing/2014/main" id="{856A9896-6A94-4DC9-B630-AFA33E7DCB4E}"/>
              </a:ext>
            </a:extLst>
          </p:cNvPr>
          <p:cNvSpPr>
            <a:spLocks noChangeArrowheads="1"/>
          </p:cNvSpPr>
          <p:nvPr/>
        </p:nvSpPr>
        <p:spPr bwMode="auto">
          <a:xfrm rot="20356344">
            <a:off x="8428038" y="868363"/>
            <a:ext cx="519112" cy="1008062"/>
          </a:xfrm>
          <a:prstGeom prst="downArrow">
            <a:avLst>
              <a:gd name="adj1" fmla="val 41898"/>
              <a:gd name="adj2" fmla="val 66573"/>
            </a:avLst>
          </a:prstGeom>
          <a:pattFill prst="wdUpDiag">
            <a:fgClr>
              <a:srgbClr val="DDDDDD"/>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alt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8206" name="Text Box 14" descr="Diagonal weit nach oben">
            <a:extLst>
              <a:ext uri="{FF2B5EF4-FFF2-40B4-BE49-F238E27FC236}">
                <a16:creationId xmlns:a16="http://schemas.microsoft.com/office/drawing/2014/main" id="{BB201B60-9F7B-4638-83F2-1E810EE52A6D}"/>
              </a:ext>
            </a:extLst>
          </p:cNvPr>
          <p:cNvSpPr txBox="1">
            <a:spLocks noChangeArrowheads="1"/>
          </p:cNvSpPr>
          <p:nvPr/>
        </p:nvSpPr>
        <p:spPr bwMode="auto">
          <a:xfrm>
            <a:off x="5448300" y="677864"/>
            <a:ext cx="3240088" cy="446087"/>
          </a:xfrm>
          <a:prstGeom prst="rect">
            <a:avLst/>
          </a:prstGeom>
          <a:pattFill prst="wdUpDiag">
            <a:fgClr>
              <a:srgbClr val="DDDDDD"/>
            </a:fgClr>
            <a:bgClr>
              <a:schemeClr val="bg1"/>
            </a:bgClr>
          </a:patt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2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STRESSREIZE           </a:t>
            </a:r>
          </a:p>
        </p:txBody>
      </p:sp>
      <p:sp>
        <p:nvSpPr>
          <p:cNvPr id="648207" name="Text Box 15">
            <a:extLst>
              <a:ext uri="{FF2B5EF4-FFF2-40B4-BE49-F238E27FC236}">
                <a16:creationId xmlns:a16="http://schemas.microsoft.com/office/drawing/2014/main" id="{F05317AC-FF3B-400F-BD01-75B11F8010D8}"/>
              </a:ext>
            </a:extLst>
          </p:cNvPr>
          <p:cNvSpPr txBox="1">
            <a:spLocks noChangeArrowheads="1"/>
          </p:cNvSpPr>
          <p:nvPr/>
        </p:nvSpPr>
        <p:spPr bwMode="auto">
          <a:xfrm>
            <a:off x="5448300" y="4076700"/>
            <a:ext cx="15055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Alarmphase</a:t>
            </a:r>
          </a:p>
        </p:txBody>
      </p:sp>
      <p:sp>
        <p:nvSpPr>
          <p:cNvPr id="648208" name="Text Box 16">
            <a:extLst>
              <a:ext uri="{FF2B5EF4-FFF2-40B4-BE49-F238E27FC236}">
                <a16:creationId xmlns:a16="http://schemas.microsoft.com/office/drawing/2014/main" id="{2829F052-DDB6-444A-88BD-D475B5FE33B0}"/>
              </a:ext>
            </a:extLst>
          </p:cNvPr>
          <p:cNvSpPr txBox="1">
            <a:spLocks noChangeArrowheads="1"/>
          </p:cNvSpPr>
          <p:nvPr/>
        </p:nvSpPr>
        <p:spPr bwMode="auto">
          <a:xfrm>
            <a:off x="7248526" y="4070350"/>
            <a:ext cx="26853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Keine Erholungsphase</a:t>
            </a:r>
          </a:p>
        </p:txBody>
      </p:sp>
    </p:spTree>
    <p:extLst>
      <p:ext uri="{BB962C8B-B14F-4D97-AF65-F5344CB8AC3E}">
        <p14:creationId xmlns:p14="http://schemas.microsoft.com/office/powerpoint/2010/main" val="39584661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27337"/>
                                        </p:tgtEl>
                                        <p:attrNameLst>
                                          <p:attrName>style.visibility</p:attrName>
                                        </p:attrNameLst>
                                      </p:cBhvr>
                                      <p:to>
                                        <p:strVal val="visible"/>
                                      </p:to>
                                    </p:set>
                                    <p:animEffect transition="in" filter="wipe(left)">
                                      <p:cBhvr>
                                        <p:cTn id="7" dur="5000"/>
                                        <p:tgtEl>
                                          <p:spTgt spid="227337"/>
                                        </p:tgtEl>
                                      </p:cBhvr>
                                    </p:animEffect>
                                  </p:childTnLst>
                                </p:cTn>
                              </p:par>
                              <p:par>
                                <p:cTn id="8" presetID="22" presetClass="entr" presetSubtype="1" fill="hold" grpId="0" nodeType="withEffect">
                                  <p:stCondLst>
                                    <p:cond delay="1000"/>
                                  </p:stCondLst>
                                  <p:childTnLst>
                                    <p:set>
                                      <p:cBhvr>
                                        <p:cTn id="9" dur="1" fill="hold">
                                          <p:stCondLst>
                                            <p:cond delay="0"/>
                                          </p:stCondLst>
                                        </p:cTn>
                                        <p:tgtEl>
                                          <p:spTgt spid="227338"/>
                                        </p:tgtEl>
                                        <p:attrNameLst>
                                          <p:attrName>style.visibility</p:attrName>
                                        </p:attrNameLst>
                                      </p:cBhvr>
                                      <p:to>
                                        <p:strVal val="visible"/>
                                      </p:to>
                                    </p:set>
                                    <p:animEffect transition="in" filter="wipe(up)">
                                      <p:cBhvr>
                                        <p:cTn id="10" dur="500"/>
                                        <p:tgtEl>
                                          <p:spTgt spid="227338"/>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315403"/>
                                        </p:tgtEl>
                                        <p:attrNameLst>
                                          <p:attrName>style.visibility</p:attrName>
                                        </p:attrNameLst>
                                      </p:cBhvr>
                                      <p:to>
                                        <p:strVal val="visible"/>
                                      </p:to>
                                    </p:set>
                                    <p:animEffect transition="in" filter="wipe(up)">
                                      <p:cBhvr>
                                        <p:cTn id="13" dur="500"/>
                                        <p:tgtEl>
                                          <p:spTgt spid="315403"/>
                                        </p:tgtEl>
                                      </p:cBhvr>
                                    </p:animEffect>
                                  </p:childTnLst>
                                </p:cTn>
                              </p:par>
                              <p:par>
                                <p:cTn id="14" presetID="22" presetClass="entr" presetSubtype="1" fill="hold" grpId="0" nodeType="withEffect">
                                  <p:stCondLst>
                                    <p:cond delay="2500"/>
                                  </p:stCondLst>
                                  <p:childTnLst>
                                    <p:set>
                                      <p:cBhvr>
                                        <p:cTn id="15" dur="1" fill="hold">
                                          <p:stCondLst>
                                            <p:cond delay="0"/>
                                          </p:stCondLst>
                                        </p:cTn>
                                        <p:tgtEl>
                                          <p:spTgt spid="315404"/>
                                        </p:tgtEl>
                                        <p:attrNameLst>
                                          <p:attrName>style.visibility</p:attrName>
                                        </p:attrNameLst>
                                      </p:cBhvr>
                                      <p:to>
                                        <p:strVal val="visible"/>
                                      </p:to>
                                    </p:set>
                                    <p:animEffect transition="in" filter="wipe(up)">
                                      <p:cBhvr>
                                        <p:cTn id="16" dur="500"/>
                                        <p:tgtEl>
                                          <p:spTgt spid="315404"/>
                                        </p:tgtEl>
                                      </p:cBhvr>
                                    </p:animEffect>
                                  </p:childTnLst>
                                </p:cTn>
                              </p:par>
                              <p:par>
                                <p:cTn id="17" presetID="22" presetClass="entr" presetSubtype="1" fill="hold" grpId="0" nodeType="withEffect">
                                  <p:stCondLst>
                                    <p:cond delay="3500"/>
                                  </p:stCondLst>
                                  <p:childTnLst>
                                    <p:set>
                                      <p:cBhvr>
                                        <p:cTn id="18" dur="1" fill="hold">
                                          <p:stCondLst>
                                            <p:cond delay="0"/>
                                          </p:stCondLst>
                                        </p:cTn>
                                        <p:tgtEl>
                                          <p:spTgt spid="315405"/>
                                        </p:tgtEl>
                                        <p:attrNameLst>
                                          <p:attrName>style.visibility</p:attrName>
                                        </p:attrNameLst>
                                      </p:cBhvr>
                                      <p:to>
                                        <p:strVal val="visible"/>
                                      </p:to>
                                    </p:set>
                                    <p:animEffect transition="in" filter="wipe(up)">
                                      <p:cBhvr>
                                        <p:cTn id="19" dur="500"/>
                                        <p:tgtEl>
                                          <p:spTgt spid="315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8" grpId="0" animBg="1"/>
      <p:bldP spid="315403" grpId="0" animBg="1"/>
      <p:bldP spid="315404" grpId="0" animBg="1"/>
      <p:bldP spid="31540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Line 2"/>
          <p:cNvSpPr>
            <a:spLocks noChangeShapeType="1"/>
          </p:cNvSpPr>
          <p:nvPr/>
        </p:nvSpPr>
        <p:spPr bwMode="auto">
          <a:xfrm flipH="1">
            <a:off x="3000375" y="3573464"/>
            <a:ext cx="0" cy="20161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331" name="Line 3"/>
          <p:cNvSpPr>
            <a:spLocks noChangeShapeType="1"/>
          </p:cNvSpPr>
          <p:nvPr/>
        </p:nvSpPr>
        <p:spPr bwMode="auto">
          <a:xfrm>
            <a:off x="3575051" y="3429000"/>
            <a:ext cx="5616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332" name="Line 4"/>
          <p:cNvSpPr>
            <a:spLocks noChangeShapeType="1"/>
          </p:cNvSpPr>
          <p:nvPr/>
        </p:nvSpPr>
        <p:spPr bwMode="auto">
          <a:xfrm flipV="1">
            <a:off x="3000375" y="1268414"/>
            <a:ext cx="0" cy="19462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333" name="Text Box 5"/>
          <p:cNvSpPr txBox="1">
            <a:spLocks noChangeArrowheads="1"/>
          </p:cNvSpPr>
          <p:nvPr/>
        </p:nvSpPr>
        <p:spPr bwMode="auto">
          <a:xfrm>
            <a:off x="1774826" y="692150"/>
            <a:ext cx="1954381" cy="36933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Sympathikotonus</a:t>
            </a:r>
          </a:p>
        </p:txBody>
      </p:sp>
      <p:sp>
        <p:nvSpPr>
          <p:cNvPr id="611334" name="Text Box 6"/>
          <p:cNvSpPr txBox="1">
            <a:spLocks noChangeArrowheads="1"/>
          </p:cNvSpPr>
          <p:nvPr/>
        </p:nvSpPr>
        <p:spPr bwMode="auto">
          <a:xfrm>
            <a:off x="1774825" y="5734050"/>
            <a:ext cx="2403222" cy="36933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Parasympathikotonus</a:t>
            </a:r>
          </a:p>
        </p:txBody>
      </p:sp>
      <p:sp>
        <p:nvSpPr>
          <p:cNvPr id="611335" name="Line 7"/>
          <p:cNvSpPr>
            <a:spLocks noChangeShapeType="1"/>
          </p:cNvSpPr>
          <p:nvPr/>
        </p:nvSpPr>
        <p:spPr bwMode="auto">
          <a:xfrm>
            <a:off x="9191626" y="3429000"/>
            <a:ext cx="11525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336" name="Freeform 8"/>
          <p:cNvSpPr>
            <a:spLocks/>
          </p:cNvSpPr>
          <p:nvPr/>
        </p:nvSpPr>
        <p:spPr bwMode="auto">
          <a:xfrm>
            <a:off x="3432175" y="1484313"/>
            <a:ext cx="4465638" cy="2184400"/>
          </a:xfrm>
          <a:custGeom>
            <a:avLst/>
            <a:gdLst>
              <a:gd name="T0" fmla="*/ 0 w 2767"/>
              <a:gd name="T1" fmla="*/ 2147483646 h 1466"/>
              <a:gd name="T2" fmla="*/ 2147483646 w 2767"/>
              <a:gd name="T3" fmla="*/ 2147483646 h 1466"/>
              <a:gd name="T4" fmla="*/ 2147483646 w 2767"/>
              <a:gd name="T5" fmla="*/ 2147483646 h 1466"/>
              <a:gd name="T6" fmla="*/ 2147483646 w 2767"/>
              <a:gd name="T7" fmla="*/ 2147483646 h 1466"/>
              <a:gd name="T8" fmla="*/ 2147483646 w 2767"/>
              <a:gd name="T9" fmla="*/ 2147483646 h 1466"/>
              <a:gd name="T10" fmla="*/ 2147483646 w 2767"/>
              <a:gd name="T11" fmla="*/ 2147483646 h 1466"/>
              <a:gd name="T12" fmla="*/ 2147483646 w 2767"/>
              <a:gd name="T13" fmla="*/ 2147483646 h 1466"/>
              <a:gd name="T14" fmla="*/ 2147483646 w 2767"/>
              <a:gd name="T15" fmla="*/ 2147483646 h 1466"/>
              <a:gd name="T16" fmla="*/ 2147483646 w 2767"/>
              <a:gd name="T17" fmla="*/ 2147483646 h 1466"/>
              <a:gd name="T18" fmla="*/ 2147483646 w 2767"/>
              <a:gd name="T19" fmla="*/ 2147483646 h 1466"/>
              <a:gd name="T20" fmla="*/ 2147483646 w 2767"/>
              <a:gd name="T21" fmla="*/ 2147483646 h 1466"/>
              <a:gd name="T22" fmla="*/ 2147483646 w 2767"/>
              <a:gd name="T23" fmla="*/ 0 h 14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67" h="1466">
                <a:moveTo>
                  <a:pt x="0" y="1270"/>
                </a:moveTo>
                <a:cubicBezTo>
                  <a:pt x="113" y="1258"/>
                  <a:pt x="227" y="1247"/>
                  <a:pt x="318" y="1270"/>
                </a:cubicBezTo>
                <a:cubicBezTo>
                  <a:pt x="409" y="1293"/>
                  <a:pt x="470" y="1466"/>
                  <a:pt x="545" y="1406"/>
                </a:cubicBezTo>
                <a:cubicBezTo>
                  <a:pt x="620" y="1346"/>
                  <a:pt x="696" y="952"/>
                  <a:pt x="771" y="907"/>
                </a:cubicBezTo>
                <a:cubicBezTo>
                  <a:pt x="846" y="862"/>
                  <a:pt x="915" y="1172"/>
                  <a:pt x="998" y="1134"/>
                </a:cubicBezTo>
                <a:cubicBezTo>
                  <a:pt x="1081" y="1096"/>
                  <a:pt x="1187" y="710"/>
                  <a:pt x="1270" y="680"/>
                </a:cubicBezTo>
                <a:cubicBezTo>
                  <a:pt x="1353" y="650"/>
                  <a:pt x="1414" y="990"/>
                  <a:pt x="1497" y="952"/>
                </a:cubicBezTo>
                <a:cubicBezTo>
                  <a:pt x="1580" y="914"/>
                  <a:pt x="1693" y="483"/>
                  <a:pt x="1769" y="453"/>
                </a:cubicBezTo>
                <a:cubicBezTo>
                  <a:pt x="1845" y="423"/>
                  <a:pt x="1868" y="809"/>
                  <a:pt x="1951" y="771"/>
                </a:cubicBezTo>
                <a:cubicBezTo>
                  <a:pt x="2034" y="733"/>
                  <a:pt x="2185" y="264"/>
                  <a:pt x="2268" y="226"/>
                </a:cubicBezTo>
                <a:cubicBezTo>
                  <a:pt x="2351" y="188"/>
                  <a:pt x="2367" y="582"/>
                  <a:pt x="2450" y="544"/>
                </a:cubicBezTo>
                <a:cubicBezTo>
                  <a:pt x="2533" y="506"/>
                  <a:pt x="2654" y="113"/>
                  <a:pt x="2767" y="0"/>
                </a:cubicBezTo>
              </a:path>
            </a:pathLst>
          </a:custGeom>
          <a:noFill/>
          <a:ln w="19050" cap="flat"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337" name="AutoShape 9" descr="Diagonal weit nach oben"/>
          <p:cNvSpPr>
            <a:spLocks noChangeArrowheads="1"/>
          </p:cNvSpPr>
          <p:nvPr/>
        </p:nvSpPr>
        <p:spPr bwMode="auto">
          <a:xfrm rot="799256">
            <a:off x="4872039" y="981075"/>
            <a:ext cx="504825" cy="1804988"/>
          </a:xfrm>
          <a:prstGeom prst="downArrow">
            <a:avLst>
              <a:gd name="adj1" fmla="val 50000"/>
              <a:gd name="adj2" fmla="val 89387"/>
            </a:avLst>
          </a:prstGeom>
          <a:pattFill prst="wdUpDiag">
            <a:fgClr>
              <a:srgbClr val="DDDDDD"/>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1338" name="AutoShape 10" descr="Diagonal weit nach oben"/>
          <p:cNvSpPr>
            <a:spLocks noChangeArrowheads="1"/>
          </p:cNvSpPr>
          <p:nvPr/>
        </p:nvSpPr>
        <p:spPr bwMode="auto">
          <a:xfrm rot="799256">
            <a:off x="5664201" y="908050"/>
            <a:ext cx="504825" cy="1589088"/>
          </a:xfrm>
          <a:prstGeom prst="downArrow">
            <a:avLst>
              <a:gd name="adj1" fmla="val 50000"/>
              <a:gd name="adj2" fmla="val 78695"/>
            </a:avLst>
          </a:prstGeom>
          <a:pattFill prst="wdUpDiag">
            <a:fgClr>
              <a:srgbClr val="DDDDDD"/>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1339" name="AutoShape 11" descr="Diagonal weit nach oben"/>
          <p:cNvSpPr>
            <a:spLocks noChangeArrowheads="1"/>
          </p:cNvSpPr>
          <p:nvPr/>
        </p:nvSpPr>
        <p:spPr bwMode="auto">
          <a:xfrm rot="799256">
            <a:off x="6456364" y="692151"/>
            <a:ext cx="504825" cy="1444625"/>
          </a:xfrm>
          <a:prstGeom prst="downArrow">
            <a:avLst>
              <a:gd name="adj1" fmla="val 50000"/>
              <a:gd name="adj2" fmla="val 71541"/>
            </a:avLst>
          </a:prstGeom>
          <a:pattFill prst="wdUpDiag">
            <a:fgClr>
              <a:srgbClr val="DDDDDD"/>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1340" name="AutoShape 12" descr="Diagonal weit nach oben"/>
          <p:cNvSpPr>
            <a:spLocks noChangeArrowheads="1"/>
          </p:cNvSpPr>
          <p:nvPr/>
        </p:nvSpPr>
        <p:spPr bwMode="auto">
          <a:xfrm rot="713021">
            <a:off x="7175501" y="908051"/>
            <a:ext cx="519113" cy="1008063"/>
          </a:xfrm>
          <a:prstGeom prst="downArrow">
            <a:avLst>
              <a:gd name="adj1" fmla="val 41898"/>
              <a:gd name="adj2" fmla="val 66573"/>
            </a:avLst>
          </a:prstGeom>
          <a:pattFill prst="wdUpDiag">
            <a:fgClr>
              <a:srgbClr val="DDDDDD"/>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1341" name="Text Box 13" descr="Diagonal weit nach oben"/>
          <p:cNvSpPr txBox="1">
            <a:spLocks noChangeArrowheads="1"/>
          </p:cNvSpPr>
          <p:nvPr/>
        </p:nvSpPr>
        <p:spPr bwMode="auto">
          <a:xfrm>
            <a:off x="4727576" y="692150"/>
            <a:ext cx="3095625" cy="446088"/>
          </a:xfrm>
          <a:prstGeom prst="rect">
            <a:avLst/>
          </a:prstGeom>
          <a:pattFill prst="wdUpDiag">
            <a:fgClr>
              <a:srgbClr val="DDDDDD"/>
            </a:fgClr>
            <a:bgClr>
              <a:schemeClr val="bg1"/>
            </a:bgClr>
          </a:patt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STRESSREIZE           </a:t>
            </a:r>
          </a:p>
        </p:txBody>
      </p:sp>
      <p:sp>
        <p:nvSpPr>
          <p:cNvPr id="64526" name="Freeform 14"/>
          <p:cNvSpPr>
            <a:spLocks/>
          </p:cNvSpPr>
          <p:nvPr/>
        </p:nvSpPr>
        <p:spPr bwMode="auto">
          <a:xfrm>
            <a:off x="4868864" y="2570163"/>
            <a:ext cx="3260725" cy="1206500"/>
          </a:xfrm>
          <a:custGeom>
            <a:avLst/>
            <a:gdLst>
              <a:gd name="T0" fmla="*/ 0 w 10302"/>
              <a:gd name="T1" fmla="*/ 2147483646 h 13625"/>
              <a:gd name="T2" fmla="*/ 2147483646 w 10302"/>
              <a:gd name="T3" fmla="*/ 2147483646 h 13625"/>
              <a:gd name="T4" fmla="*/ 2147483646 w 10302"/>
              <a:gd name="T5" fmla="*/ 2147483646 h 13625"/>
              <a:gd name="T6" fmla="*/ 2147483646 w 10302"/>
              <a:gd name="T7" fmla="*/ 2147483646 h 13625"/>
              <a:gd name="T8" fmla="*/ 2147483646 w 10302"/>
              <a:gd name="T9" fmla="*/ 2147483646 h 13625"/>
              <a:gd name="T10" fmla="*/ 2147483646 w 10302"/>
              <a:gd name="T11" fmla="*/ 2147483646 h 13625"/>
              <a:gd name="T12" fmla="*/ 2147483646 w 10302"/>
              <a:gd name="T13" fmla="*/ 2147483646 h 13625"/>
              <a:gd name="T14" fmla="*/ 2147483646 w 10302"/>
              <a:gd name="T15" fmla="*/ 2147483646 h 13625"/>
              <a:gd name="T16" fmla="*/ 2147483646 w 10302"/>
              <a:gd name="T17" fmla="*/ 2147483646 h 13625"/>
              <a:gd name="T18" fmla="*/ 2147483646 w 10302"/>
              <a:gd name="T19" fmla="*/ 2147483646 h 13625"/>
              <a:gd name="T20" fmla="*/ 2147483646 w 10302"/>
              <a:gd name="T21" fmla="*/ 2147483646 h 13625"/>
              <a:gd name="T22" fmla="*/ 2147483646 w 10302"/>
              <a:gd name="T23" fmla="*/ 2147483646 h 13625"/>
              <a:gd name="T24" fmla="*/ 2147483646 w 10302"/>
              <a:gd name="T25" fmla="*/ 2147483646 h 13625"/>
              <a:gd name="T26" fmla="*/ 2147483646 w 10302"/>
              <a:gd name="T27" fmla="*/ 2147483646 h 13625"/>
              <a:gd name="T28" fmla="*/ 2147483646 w 10302"/>
              <a:gd name="T29" fmla="*/ 2147483646 h 13625"/>
              <a:gd name="T30" fmla="*/ 2147483646 w 10302"/>
              <a:gd name="T31" fmla="*/ 2147483646 h 13625"/>
              <a:gd name="T32" fmla="*/ 2147483646 w 10302"/>
              <a:gd name="T33" fmla="*/ 2147483646 h 13625"/>
              <a:gd name="T34" fmla="*/ 2147483646 w 10302"/>
              <a:gd name="T35" fmla="*/ 2147483646 h 13625"/>
              <a:gd name="T36" fmla="*/ 2147483646 w 10302"/>
              <a:gd name="T37" fmla="*/ 2147483646 h 136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302" h="13625">
                <a:moveTo>
                  <a:pt x="0" y="5287"/>
                </a:moveTo>
                <a:cubicBezTo>
                  <a:pt x="75" y="5549"/>
                  <a:pt x="151" y="6075"/>
                  <a:pt x="226" y="7273"/>
                </a:cubicBezTo>
                <a:cubicBezTo>
                  <a:pt x="301" y="8471"/>
                  <a:pt x="336" y="12478"/>
                  <a:pt x="451" y="12478"/>
                </a:cubicBezTo>
                <a:cubicBezTo>
                  <a:pt x="566" y="12478"/>
                  <a:pt x="641" y="8471"/>
                  <a:pt x="907" y="7273"/>
                </a:cubicBezTo>
                <a:cubicBezTo>
                  <a:pt x="1173" y="6075"/>
                  <a:pt x="1744" y="5287"/>
                  <a:pt x="2045" y="5287"/>
                </a:cubicBezTo>
                <a:cubicBezTo>
                  <a:pt x="2346" y="5287"/>
                  <a:pt x="2569" y="6525"/>
                  <a:pt x="2727" y="7273"/>
                </a:cubicBezTo>
                <a:cubicBezTo>
                  <a:pt x="2885" y="8021"/>
                  <a:pt x="2880" y="10036"/>
                  <a:pt x="2995" y="9774"/>
                </a:cubicBezTo>
                <a:cubicBezTo>
                  <a:pt x="3111" y="9511"/>
                  <a:pt x="3150" y="6635"/>
                  <a:pt x="3409" y="5689"/>
                </a:cubicBezTo>
                <a:cubicBezTo>
                  <a:pt x="3668" y="4743"/>
                  <a:pt x="4246" y="3834"/>
                  <a:pt x="4546" y="4097"/>
                </a:cubicBezTo>
                <a:cubicBezTo>
                  <a:pt x="4847" y="4359"/>
                  <a:pt x="5078" y="5689"/>
                  <a:pt x="5228" y="7273"/>
                </a:cubicBezTo>
                <a:cubicBezTo>
                  <a:pt x="5378" y="8857"/>
                  <a:pt x="5338" y="13625"/>
                  <a:pt x="5454" y="13625"/>
                </a:cubicBezTo>
                <a:cubicBezTo>
                  <a:pt x="5569" y="13625"/>
                  <a:pt x="5742" y="8989"/>
                  <a:pt x="5910" y="7273"/>
                </a:cubicBezTo>
                <a:cubicBezTo>
                  <a:pt x="6078" y="5557"/>
                  <a:pt x="6197" y="3860"/>
                  <a:pt x="6462" y="3327"/>
                </a:cubicBezTo>
                <a:cubicBezTo>
                  <a:pt x="6728" y="2793"/>
                  <a:pt x="7250" y="3439"/>
                  <a:pt x="7499" y="4097"/>
                </a:cubicBezTo>
                <a:cubicBezTo>
                  <a:pt x="7748" y="4755"/>
                  <a:pt x="7826" y="6686"/>
                  <a:pt x="7955" y="7273"/>
                </a:cubicBezTo>
                <a:cubicBezTo>
                  <a:pt x="8084" y="7860"/>
                  <a:pt x="8156" y="7619"/>
                  <a:pt x="8271" y="7619"/>
                </a:cubicBezTo>
                <a:cubicBezTo>
                  <a:pt x="8387" y="7619"/>
                  <a:pt x="8507" y="8296"/>
                  <a:pt x="8637" y="7273"/>
                </a:cubicBezTo>
                <a:cubicBezTo>
                  <a:pt x="8767" y="6250"/>
                  <a:pt x="8824" y="2073"/>
                  <a:pt x="9050" y="1479"/>
                </a:cubicBezTo>
                <a:cubicBezTo>
                  <a:pt x="9275" y="884"/>
                  <a:pt x="9961" y="-97"/>
                  <a:pt x="10302" y="7"/>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343" name="AutoShape 15"/>
          <p:cNvSpPr>
            <a:spLocks noChangeArrowheads="1"/>
          </p:cNvSpPr>
          <p:nvPr/>
        </p:nvSpPr>
        <p:spPr bwMode="auto">
          <a:xfrm>
            <a:off x="4800601" y="4278314"/>
            <a:ext cx="485775" cy="1495425"/>
          </a:xfrm>
          <a:prstGeom prst="upArrow">
            <a:avLst>
              <a:gd name="adj1" fmla="val 50000"/>
              <a:gd name="adj2" fmla="val 50224"/>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1344" name="AutoShape 16"/>
          <p:cNvSpPr>
            <a:spLocks noChangeArrowheads="1"/>
          </p:cNvSpPr>
          <p:nvPr/>
        </p:nvSpPr>
        <p:spPr bwMode="auto">
          <a:xfrm>
            <a:off x="5591176" y="4278314"/>
            <a:ext cx="485775" cy="1495425"/>
          </a:xfrm>
          <a:prstGeom prst="upArrow">
            <a:avLst>
              <a:gd name="adj1" fmla="val 50000"/>
              <a:gd name="adj2" fmla="val 50224"/>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1345" name="AutoShape 17"/>
          <p:cNvSpPr>
            <a:spLocks noChangeArrowheads="1"/>
          </p:cNvSpPr>
          <p:nvPr/>
        </p:nvSpPr>
        <p:spPr bwMode="auto">
          <a:xfrm>
            <a:off x="6383339" y="4278314"/>
            <a:ext cx="485775" cy="1495425"/>
          </a:xfrm>
          <a:prstGeom prst="upArrow">
            <a:avLst>
              <a:gd name="adj1" fmla="val 50000"/>
              <a:gd name="adj2" fmla="val 50224"/>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1346" name="AutoShape 18"/>
          <p:cNvSpPr>
            <a:spLocks noChangeArrowheads="1"/>
          </p:cNvSpPr>
          <p:nvPr/>
        </p:nvSpPr>
        <p:spPr bwMode="auto">
          <a:xfrm>
            <a:off x="7175501" y="4278314"/>
            <a:ext cx="485775" cy="1495425"/>
          </a:xfrm>
          <a:prstGeom prst="upArrow">
            <a:avLst>
              <a:gd name="adj1" fmla="val 50000"/>
              <a:gd name="adj2" fmla="val 50224"/>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1347" name="Text Box 19"/>
          <p:cNvSpPr txBox="1">
            <a:spLocks noChangeArrowheads="1"/>
          </p:cNvSpPr>
          <p:nvPr/>
        </p:nvSpPr>
        <p:spPr bwMode="auto">
          <a:xfrm>
            <a:off x="4725988" y="5773738"/>
            <a:ext cx="3128962" cy="4318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Autogenes Training  </a:t>
            </a:r>
          </a:p>
        </p:txBody>
      </p:sp>
      <p:sp>
        <p:nvSpPr>
          <p:cNvPr id="611348" name="Text Box 20"/>
          <p:cNvSpPr txBox="1">
            <a:spLocks noChangeArrowheads="1"/>
          </p:cNvSpPr>
          <p:nvPr/>
        </p:nvSpPr>
        <p:spPr bwMode="auto">
          <a:xfrm>
            <a:off x="2393950" y="3213100"/>
            <a:ext cx="1172116" cy="369332"/>
          </a:xfrm>
          <a:prstGeom prst="rect">
            <a:avLst/>
          </a:prstGeom>
          <a:solidFill>
            <a:srgbClr val="DDDDDD"/>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Mittellage</a:t>
            </a:r>
          </a:p>
        </p:txBody>
      </p:sp>
      <p:sp>
        <p:nvSpPr>
          <p:cNvPr id="611349" name="Text Box 21"/>
          <p:cNvSpPr txBox="1">
            <a:spLocks noChangeArrowheads="1"/>
          </p:cNvSpPr>
          <p:nvPr/>
        </p:nvSpPr>
        <p:spPr bwMode="auto">
          <a:xfrm>
            <a:off x="7967663" y="1289050"/>
            <a:ext cx="1752600" cy="660400"/>
          </a:xfrm>
          <a:prstGeom prst="rect">
            <a:avLst/>
          </a:prstGeom>
          <a:noFill/>
          <a:ln w="1905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Ursprünglicher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Stresspegel</a:t>
            </a:r>
          </a:p>
        </p:txBody>
      </p:sp>
      <p:sp>
        <p:nvSpPr>
          <p:cNvPr id="64534" name="Text Box 22"/>
          <p:cNvSpPr txBox="1">
            <a:spLocks noChangeArrowheads="1"/>
          </p:cNvSpPr>
          <p:nvPr/>
        </p:nvSpPr>
        <p:spPr bwMode="auto">
          <a:xfrm>
            <a:off x="7907339" y="2408239"/>
            <a:ext cx="2249487" cy="923925"/>
          </a:xfrm>
          <a:prstGeom prst="rect">
            <a:avLst/>
          </a:prstGeom>
          <a:solidFill>
            <a:schemeClr val="bg2">
              <a:lumMod val="40000"/>
              <a:lumOff val="60000"/>
            </a:schemeClr>
          </a:solidFill>
          <a:ln w="19050">
            <a:solidFill>
              <a:schemeClr val="tx1"/>
            </a:solidFill>
            <a:miter lim="800000"/>
            <a:headEnd/>
            <a:tailEnd/>
          </a:ln>
          <a:effectLst/>
        </p:spPr>
        <p:txBody>
          <a:bodyPr wrap="none">
            <a:spAutoFit/>
          </a:bodyPr>
          <a:lstStyle>
            <a:lvl1pPr>
              <a:spcBef>
                <a:spcPct val="20000"/>
              </a:spcBef>
              <a:buClr>
                <a:schemeClr val="bg2"/>
              </a:buClr>
              <a:buSzPct val="75000"/>
              <a:buFont typeface="Wingdings" pitchFamily="2" charset="2"/>
              <a:buChar char="n"/>
              <a:defRPr sz="2800">
                <a:solidFill>
                  <a:schemeClr val="tx1"/>
                </a:solidFill>
                <a:latin typeface="Arial" charset="0"/>
              </a:defRPr>
            </a:lvl1pPr>
            <a:lvl2pPr marL="742950" indent="-285750">
              <a:spcBef>
                <a:spcPct val="20000"/>
              </a:spcBef>
              <a:buClr>
                <a:schemeClr val="accent2"/>
              </a:buClr>
              <a:buSzPct val="80000"/>
              <a:buFont typeface="Wingdings" pitchFamily="2" charset="2"/>
              <a:buChar char="¨"/>
              <a:defRPr sz="2600">
                <a:solidFill>
                  <a:schemeClr val="tx1"/>
                </a:solidFill>
                <a:latin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a:spcBef>
                <a:spcPct val="20000"/>
              </a:spcBef>
              <a:buClr>
                <a:schemeClr val="accent2"/>
              </a:buClr>
              <a:buSzPct val="70000"/>
              <a:buFont typeface="Wingdings" pitchFamily="2" charset="2"/>
              <a:buChar char="¨"/>
              <a:defRPr sz="2200">
                <a:solidFill>
                  <a:schemeClr val="tx1"/>
                </a:solidFill>
                <a:latin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a:ln>
                  <a:noFill/>
                </a:ln>
                <a:solidFill>
                  <a:srgbClr val="000000"/>
                </a:solidFill>
                <a:effectLst/>
                <a:uLnTx/>
                <a:uFillTx/>
                <a:latin typeface="Arial" charset="0"/>
                <a:ea typeface="+mn-ea"/>
                <a:cs typeface="+mn-cs"/>
              </a:rPr>
              <a:t>Stresspegel mit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a:ln>
                  <a:noFill/>
                </a:ln>
                <a:solidFill>
                  <a:srgbClr val="000000"/>
                </a:solidFill>
                <a:effectLst/>
                <a:uLnTx/>
                <a:uFillTx/>
                <a:latin typeface="Arial" charset="0"/>
                <a:ea typeface="+mn-ea"/>
                <a:cs typeface="+mn-cs"/>
              </a:rPr>
              <a:t>Autogenem Training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a:ln>
                  <a:noFill/>
                </a:ln>
                <a:solidFill>
                  <a:srgbClr val="000000"/>
                </a:solidFill>
                <a:effectLst/>
                <a:uLnTx/>
                <a:uFillTx/>
                <a:latin typeface="Arial" charset="0"/>
                <a:ea typeface="+mn-ea"/>
                <a:cs typeface="+mn-cs"/>
              </a:rPr>
              <a:t>bei Anfängern</a:t>
            </a:r>
          </a:p>
        </p:txBody>
      </p:sp>
    </p:spTree>
    <p:extLst>
      <p:ext uri="{BB962C8B-B14F-4D97-AF65-F5344CB8AC3E}">
        <p14:creationId xmlns:p14="http://schemas.microsoft.com/office/powerpoint/2010/main" val="8414018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34"/>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64526"/>
                                        </p:tgtEl>
                                        <p:attrNameLst>
                                          <p:attrName>style.visibility</p:attrName>
                                        </p:attrNameLst>
                                      </p:cBhvr>
                                      <p:to>
                                        <p:strVal val="visible"/>
                                      </p:to>
                                    </p:set>
                                    <p:animEffect transition="in" filter="wipe(left)">
                                      <p:cBhvr>
                                        <p:cTn id="9" dur="6000"/>
                                        <p:tgtEl>
                                          <p:spTgt spid="64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6" grpId="0" animBg="1"/>
      <p:bldP spid="645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Line 2"/>
          <p:cNvSpPr>
            <a:spLocks noChangeShapeType="1"/>
          </p:cNvSpPr>
          <p:nvPr/>
        </p:nvSpPr>
        <p:spPr bwMode="auto">
          <a:xfrm flipH="1">
            <a:off x="3000375" y="3573464"/>
            <a:ext cx="0" cy="201612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379" name="Line 3"/>
          <p:cNvSpPr>
            <a:spLocks noChangeShapeType="1"/>
          </p:cNvSpPr>
          <p:nvPr/>
        </p:nvSpPr>
        <p:spPr bwMode="auto">
          <a:xfrm>
            <a:off x="3575051" y="3429000"/>
            <a:ext cx="56165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380" name="Line 4"/>
          <p:cNvSpPr>
            <a:spLocks noChangeShapeType="1"/>
          </p:cNvSpPr>
          <p:nvPr/>
        </p:nvSpPr>
        <p:spPr bwMode="auto">
          <a:xfrm flipV="1">
            <a:off x="3000375" y="1268414"/>
            <a:ext cx="0" cy="19462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381" name="Text Box 5"/>
          <p:cNvSpPr txBox="1">
            <a:spLocks noChangeArrowheads="1"/>
          </p:cNvSpPr>
          <p:nvPr/>
        </p:nvSpPr>
        <p:spPr bwMode="auto">
          <a:xfrm>
            <a:off x="1774826" y="692150"/>
            <a:ext cx="1954381" cy="36933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Sympathikotonus</a:t>
            </a:r>
          </a:p>
        </p:txBody>
      </p:sp>
      <p:sp>
        <p:nvSpPr>
          <p:cNvPr id="613382" name="Text Box 6"/>
          <p:cNvSpPr txBox="1">
            <a:spLocks noChangeArrowheads="1"/>
          </p:cNvSpPr>
          <p:nvPr/>
        </p:nvSpPr>
        <p:spPr bwMode="auto">
          <a:xfrm>
            <a:off x="1774825" y="5734050"/>
            <a:ext cx="2403222" cy="36933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Parasympathikotonus</a:t>
            </a:r>
          </a:p>
        </p:txBody>
      </p:sp>
      <p:sp>
        <p:nvSpPr>
          <p:cNvPr id="613383" name="Line 7"/>
          <p:cNvSpPr>
            <a:spLocks noChangeShapeType="1"/>
          </p:cNvSpPr>
          <p:nvPr/>
        </p:nvSpPr>
        <p:spPr bwMode="auto">
          <a:xfrm>
            <a:off x="9191626" y="3429000"/>
            <a:ext cx="1152525"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384" name="Freeform 8"/>
          <p:cNvSpPr>
            <a:spLocks/>
          </p:cNvSpPr>
          <p:nvPr/>
        </p:nvSpPr>
        <p:spPr bwMode="auto">
          <a:xfrm>
            <a:off x="3432175" y="1484313"/>
            <a:ext cx="4465638" cy="2184400"/>
          </a:xfrm>
          <a:custGeom>
            <a:avLst/>
            <a:gdLst>
              <a:gd name="T0" fmla="*/ 0 w 2767"/>
              <a:gd name="T1" fmla="*/ 2147483646 h 1466"/>
              <a:gd name="T2" fmla="*/ 2147483646 w 2767"/>
              <a:gd name="T3" fmla="*/ 2147483646 h 1466"/>
              <a:gd name="T4" fmla="*/ 2147483646 w 2767"/>
              <a:gd name="T5" fmla="*/ 2147483646 h 1466"/>
              <a:gd name="T6" fmla="*/ 2147483646 w 2767"/>
              <a:gd name="T7" fmla="*/ 2147483646 h 1466"/>
              <a:gd name="T8" fmla="*/ 2147483646 w 2767"/>
              <a:gd name="T9" fmla="*/ 2147483646 h 1466"/>
              <a:gd name="T10" fmla="*/ 2147483646 w 2767"/>
              <a:gd name="T11" fmla="*/ 2147483646 h 1466"/>
              <a:gd name="T12" fmla="*/ 2147483646 w 2767"/>
              <a:gd name="T13" fmla="*/ 2147483646 h 1466"/>
              <a:gd name="T14" fmla="*/ 2147483646 w 2767"/>
              <a:gd name="T15" fmla="*/ 2147483646 h 1466"/>
              <a:gd name="T16" fmla="*/ 2147483646 w 2767"/>
              <a:gd name="T17" fmla="*/ 2147483646 h 1466"/>
              <a:gd name="T18" fmla="*/ 2147483646 w 2767"/>
              <a:gd name="T19" fmla="*/ 2147483646 h 1466"/>
              <a:gd name="T20" fmla="*/ 2147483646 w 2767"/>
              <a:gd name="T21" fmla="*/ 2147483646 h 1466"/>
              <a:gd name="T22" fmla="*/ 2147483646 w 2767"/>
              <a:gd name="T23" fmla="*/ 0 h 146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767" h="1466">
                <a:moveTo>
                  <a:pt x="0" y="1270"/>
                </a:moveTo>
                <a:cubicBezTo>
                  <a:pt x="113" y="1258"/>
                  <a:pt x="227" y="1247"/>
                  <a:pt x="318" y="1270"/>
                </a:cubicBezTo>
                <a:cubicBezTo>
                  <a:pt x="409" y="1293"/>
                  <a:pt x="470" y="1466"/>
                  <a:pt x="545" y="1406"/>
                </a:cubicBezTo>
                <a:cubicBezTo>
                  <a:pt x="620" y="1346"/>
                  <a:pt x="696" y="952"/>
                  <a:pt x="771" y="907"/>
                </a:cubicBezTo>
                <a:cubicBezTo>
                  <a:pt x="846" y="862"/>
                  <a:pt x="915" y="1172"/>
                  <a:pt x="998" y="1134"/>
                </a:cubicBezTo>
                <a:cubicBezTo>
                  <a:pt x="1081" y="1096"/>
                  <a:pt x="1187" y="710"/>
                  <a:pt x="1270" y="680"/>
                </a:cubicBezTo>
                <a:cubicBezTo>
                  <a:pt x="1353" y="650"/>
                  <a:pt x="1414" y="990"/>
                  <a:pt x="1497" y="952"/>
                </a:cubicBezTo>
                <a:cubicBezTo>
                  <a:pt x="1580" y="914"/>
                  <a:pt x="1693" y="483"/>
                  <a:pt x="1769" y="453"/>
                </a:cubicBezTo>
                <a:cubicBezTo>
                  <a:pt x="1845" y="423"/>
                  <a:pt x="1868" y="809"/>
                  <a:pt x="1951" y="771"/>
                </a:cubicBezTo>
                <a:cubicBezTo>
                  <a:pt x="2034" y="733"/>
                  <a:pt x="2185" y="264"/>
                  <a:pt x="2268" y="226"/>
                </a:cubicBezTo>
                <a:cubicBezTo>
                  <a:pt x="2351" y="188"/>
                  <a:pt x="2367" y="582"/>
                  <a:pt x="2450" y="544"/>
                </a:cubicBezTo>
                <a:cubicBezTo>
                  <a:pt x="2533" y="506"/>
                  <a:pt x="2654" y="113"/>
                  <a:pt x="2767" y="0"/>
                </a:cubicBezTo>
              </a:path>
            </a:pathLst>
          </a:custGeom>
          <a:noFill/>
          <a:ln w="19050" cap="flat" cmpd="sng">
            <a:solidFill>
              <a:schemeClr val="tx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385" name="AutoShape 9" descr="Diagonal weit nach oben"/>
          <p:cNvSpPr>
            <a:spLocks noChangeArrowheads="1"/>
          </p:cNvSpPr>
          <p:nvPr/>
        </p:nvSpPr>
        <p:spPr bwMode="auto">
          <a:xfrm rot="799256">
            <a:off x="4872039" y="981075"/>
            <a:ext cx="504825" cy="1804988"/>
          </a:xfrm>
          <a:prstGeom prst="downArrow">
            <a:avLst>
              <a:gd name="adj1" fmla="val 50000"/>
              <a:gd name="adj2" fmla="val 89387"/>
            </a:avLst>
          </a:prstGeom>
          <a:pattFill prst="wdUpDiag">
            <a:fgClr>
              <a:srgbClr val="DDDDDD"/>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3386" name="AutoShape 10" descr="Diagonal weit nach oben"/>
          <p:cNvSpPr>
            <a:spLocks noChangeArrowheads="1"/>
          </p:cNvSpPr>
          <p:nvPr/>
        </p:nvSpPr>
        <p:spPr bwMode="auto">
          <a:xfrm rot="799256">
            <a:off x="5664201" y="908050"/>
            <a:ext cx="504825" cy="1589088"/>
          </a:xfrm>
          <a:prstGeom prst="downArrow">
            <a:avLst>
              <a:gd name="adj1" fmla="val 50000"/>
              <a:gd name="adj2" fmla="val 78695"/>
            </a:avLst>
          </a:prstGeom>
          <a:pattFill prst="wdUpDiag">
            <a:fgClr>
              <a:srgbClr val="DDDDDD"/>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3387" name="AutoShape 11" descr="Diagonal weit nach oben"/>
          <p:cNvSpPr>
            <a:spLocks noChangeArrowheads="1"/>
          </p:cNvSpPr>
          <p:nvPr/>
        </p:nvSpPr>
        <p:spPr bwMode="auto">
          <a:xfrm rot="799256">
            <a:off x="6456364" y="692151"/>
            <a:ext cx="504825" cy="1444625"/>
          </a:xfrm>
          <a:prstGeom prst="downArrow">
            <a:avLst>
              <a:gd name="adj1" fmla="val 50000"/>
              <a:gd name="adj2" fmla="val 71541"/>
            </a:avLst>
          </a:prstGeom>
          <a:pattFill prst="wdUpDiag">
            <a:fgClr>
              <a:srgbClr val="DDDDDD"/>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3388" name="AutoShape 12" descr="Diagonal weit nach oben"/>
          <p:cNvSpPr>
            <a:spLocks noChangeArrowheads="1"/>
          </p:cNvSpPr>
          <p:nvPr/>
        </p:nvSpPr>
        <p:spPr bwMode="auto">
          <a:xfrm rot="713021">
            <a:off x="7175501" y="908051"/>
            <a:ext cx="519113" cy="1008063"/>
          </a:xfrm>
          <a:prstGeom prst="downArrow">
            <a:avLst>
              <a:gd name="adj1" fmla="val 41898"/>
              <a:gd name="adj2" fmla="val 66573"/>
            </a:avLst>
          </a:prstGeom>
          <a:pattFill prst="wdUpDiag">
            <a:fgClr>
              <a:srgbClr val="DDDDDD"/>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3389" name="Text Box 13" descr="Diagonal weit nach oben"/>
          <p:cNvSpPr txBox="1">
            <a:spLocks noChangeArrowheads="1"/>
          </p:cNvSpPr>
          <p:nvPr/>
        </p:nvSpPr>
        <p:spPr bwMode="auto">
          <a:xfrm>
            <a:off x="4727576" y="692150"/>
            <a:ext cx="3095625" cy="446088"/>
          </a:xfrm>
          <a:prstGeom prst="rect">
            <a:avLst/>
          </a:prstGeom>
          <a:pattFill prst="wdUpDiag">
            <a:fgClr>
              <a:srgbClr val="DDDDDD"/>
            </a:fgClr>
            <a:bgClr>
              <a:schemeClr val="bg1"/>
            </a:bgClr>
          </a:patt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STRESSREIZE           </a:t>
            </a:r>
          </a:p>
        </p:txBody>
      </p:sp>
      <p:sp>
        <p:nvSpPr>
          <p:cNvPr id="613390" name="Freeform 14"/>
          <p:cNvSpPr>
            <a:spLocks/>
          </p:cNvSpPr>
          <p:nvPr/>
        </p:nvSpPr>
        <p:spPr bwMode="auto">
          <a:xfrm>
            <a:off x="4872038" y="2744789"/>
            <a:ext cx="3167062" cy="1908175"/>
          </a:xfrm>
          <a:custGeom>
            <a:avLst/>
            <a:gdLst>
              <a:gd name="T0" fmla="*/ 0 w 1995"/>
              <a:gd name="T1" fmla="*/ 2147483646 h 1202"/>
              <a:gd name="T2" fmla="*/ 2147483646 w 1995"/>
              <a:gd name="T3" fmla="*/ 2147483646 h 1202"/>
              <a:gd name="T4" fmla="*/ 2147483646 w 1995"/>
              <a:gd name="T5" fmla="*/ 2147483646 h 1202"/>
              <a:gd name="T6" fmla="*/ 2147483646 w 1995"/>
              <a:gd name="T7" fmla="*/ 2147483646 h 1202"/>
              <a:gd name="T8" fmla="*/ 2147483646 w 1995"/>
              <a:gd name="T9" fmla="*/ 2147483646 h 1202"/>
              <a:gd name="T10" fmla="*/ 2147483646 w 1995"/>
              <a:gd name="T11" fmla="*/ 2147483646 h 1202"/>
              <a:gd name="T12" fmla="*/ 2147483646 w 1995"/>
              <a:gd name="T13" fmla="*/ 2147483646 h 1202"/>
              <a:gd name="T14" fmla="*/ 2147483646 w 1995"/>
              <a:gd name="T15" fmla="*/ 2147483646 h 1202"/>
              <a:gd name="T16" fmla="*/ 2147483646 w 1995"/>
              <a:gd name="T17" fmla="*/ 2147483646 h 1202"/>
              <a:gd name="T18" fmla="*/ 2147483646 w 1995"/>
              <a:gd name="T19" fmla="*/ 2147483646 h 1202"/>
              <a:gd name="T20" fmla="*/ 2147483646 w 1995"/>
              <a:gd name="T21" fmla="*/ 2147483646 h 1202"/>
              <a:gd name="T22" fmla="*/ 2147483646 w 1995"/>
              <a:gd name="T23" fmla="*/ 2147483646 h 1202"/>
              <a:gd name="T24" fmla="*/ 2147483646 w 1995"/>
              <a:gd name="T25" fmla="*/ 2147483646 h 1202"/>
              <a:gd name="T26" fmla="*/ 2147483646 w 1995"/>
              <a:gd name="T27" fmla="*/ 2147483646 h 1202"/>
              <a:gd name="T28" fmla="*/ 2147483646 w 1995"/>
              <a:gd name="T29" fmla="*/ 2147483646 h 1202"/>
              <a:gd name="T30" fmla="*/ 2147483646 w 1995"/>
              <a:gd name="T31" fmla="*/ 2147483646 h 1202"/>
              <a:gd name="T32" fmla="*/ 2147483646 w 1995"/>
              <a:gd name="T33" fmla="*/ 2147483646 h 1202"/>
              <a:gd name="T34" fmla="*/ 2147483646 w 1995"/>
              <a:gd name="T35" fmla="*/ 2147483646 h 1202"/>
              <a:gd name="T36" fmla="*/ 2147483646 w 1995"/>
              <a:gd name="T37" fmla="*/ 2147483646 h 12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95" h="1202">
                <a:moveTo>
                  <a:pt x="0" y="204"/>
                </a:moveTo>
                <a:cubicBezTo>
                  <a:pt x="15" y="234"/>
                  <a:pt x="30" y="265"/>
                  <a:pt x="45" y="431"/>
                </a:cubicBezTo>
                <a:cubicBezTo>
                  <a:pt x="60" y="597"/>
                  <a:pt x="67" y="1202"/>
                  <a:pt x="90" y="1202"/>
                </a:cubicBezTo>
                <a:cubicBezTo>
                  <a:pt x="113" y="1202"/>
                  <a:pt x="128" y="597"/>
                  <a:pt x="181" y="431"/>
                </a:cubicBezTo>
                <a:cubicBezTo>
                  <a:pt x="234" y="265"/>
                  <a:pt x="348" y="204"/>
                  <a:pt x="408" y="204"/>
                </a:cubicBezTo>
                <a:cubicBezTo>
                  <a:pt x="468" y="204"/>
                  <a:pt x="514" y="272"/>
                  <a:pt x="544" y="431"/>
                </a:cubicBezTo>
                <a:cubicBezTo>
                  <a:pt x="574" y="590"/>
                  <a:pt x="566" y="1187"/>
                  <a:pt x="589" y="1157"/>
                </a:cubicBezTo>
                <a:cubicBezTo>
                  <a:pt x="612" y="1127"/>
                  <a:pt x="627" y="431"/>
                  <a:pt x="680" y="250"/>
                </a:cubicBezTo>
                <a:cubicBezTo>
                  <a:pt x="733" y="69"/>
                  <a:pt x="847" y="38"/>
                  <a:pt x="907" y="68"/>
                </a:cubicBezTo>
                <a:cubicBezTo>
                  <a:pt x="967" y="98"/>
                  <a:pt x="1013" y="250"/>
                  <a:pt x="1043" y="431"/>
                </a:cubicBezTo>
                <a:cubicBezTo>
                  <a:pt x="1073" y="612"/>
                  <a:pt x="1065" y="1157"/>
                  <a:pt x="1088" y="1157"/>
                </a:cubicBezTo>
                <a:cubicBezTo>
                  <a:pt x="1111" y="1157"/>
                  <a:pt x="1141" y="612"/>
                  <a:pt x="1179" y="431"/>
                </a:cubicBezTo>
                <a:cubicBezTo>
                  <a:pt x="1217" y="250"/>
                  <a:pt x="1262" y="129"/>
                  <a:pt x="1315" y="68"/>
                </a:cubicBezTo>
                <a:cubicBezTo>
                  <a:pt x="1368" y="7"/>
                  <a:pt x="1451" y="8"/>
                  <a:pt x="1496" y="68"/>
                </a:cubicBezTo>
                <a:cubicBezTo>
                  <a:pt x="1541" y="128"/>
                  <a:pt x="1564" y="250"/>
                  <a:pt x="1587" y="431"/>
                </a:cubicBezTo>
                <a:cubicBezTo>
                  <a:pt x="1610" y="612"/>
                  <a:pt x="1610" y="1157"/>
                  <a:pt x="1633" y="1157"/>
                </a:cubicBezTo>
                <a:cubicBezTo>
                  <a:pt x="1656" y="1157"/>
                  <a:pt x="1693" y="612"/>
                  <a:pt x="1723" y="431"/>
                </a:cubicBezTo>
                <a:cubicBezTo>
                  <a:pt x="1753" y="250"/>
                  <a:pt x="1769" y="136"/>
                  <a:pt x="1814" y="68"/>
                </a:cubicBezTo>
                <a:cubicBezTo>
                  <a:pt x="1859" y="0"/>
                  <a:pt x="1927" y="11"/>
                  <a:pt x="1995" y="23"/>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391" name="AutoShape 15"/>
          <p:cNvSpPr>
            <a:spLocks noChangeArrowheads="1"/>
          </p:cNvSpPr>
          <p:nvPr/>
        </p:nvSpPr>
        <p:spPr bwMode="auto">
          <a:xfrm>
            <a:off x="4800601" y="4797426"/>
            <a:ext cx="485775" cy="976313"/>
          </a:xfrm>
          <a:prstGeom prst="upArrow">
            <a:avLst>
              <a:gd name="adj1" fmla="val 50000"/>
              <a:gd name="adj2" fmla="val 50245"/>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3392" name="AutoShape 16"/>
          <p:cNvSpPr>
            <a:spLocks noChangeArrowheads="1"/>
          </p:cNvSpPr>
          <p:nvPr/>
        </p:nvSpPr>
        <p:spPr bwMode="auto">
          <a:xfrm>
            <a:off x="5591176" y="4797426"/>
            <a:ext cx="485775" cy="976313"/>
          </a:xfrm>
          <a:prstGeom prst="upArrow">
            <a:avLst>
              <a:gd name="adj1" fmla="val 50000"/>
              <a:gd name="adj2" fmla="val 50245"/>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3393" name="AutoShape 17"/>
          <p:cNvSpPr>
            <a:spLocks noChangeArrowheads="1"/>
          </p:cNvSpPr>
          <p:nvPr/>
        </p:nvSpPr>
        <p:spPr bwMode="auto">
          <a:xfrm>
            <a:off x="6383339" y="4797426"/>
            <a:ext cx="485775" cy="976313"/>
          </a:xfrm>
          <a:prstGeom prst="upArrow">
            <a:avLst>
              <a:gd name="adj1" fmla="val 50000"/>
              <a:gd name="adj2" fmla="val 50245"/>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3394" name="AutoShape 18"/>
          <p:cNvSpPr>
            <a:spLocks noChangeArrowheads="1"/>
          </p:cNvSpPr>
          <p:nvPr/>
        </p:nvSpPr>
        <p:spPr bwMode="auto">
          <a:xfrm>
            <a:off x="7175501" y="4797426"/>
            <a:ext cx="485775" cy="976313"/>
          </a:xfrm>
          <a:prstGeom prst="upArrow">
            <a:avLst>
              <a:gd name="adj1" fmla="val 50000"/>
              <a:gd name="adj2" fmla="val 50245"/>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13395" name="Text Box 19"/>
          <p:cNvSpPr txBox="1">
            <a:spLocks noChangeArrowheads="1"/>
          </p:cNvSpPr>
          <p:nvPr/>
        </p:nvSpPr>
        <p:spPr bwMode="auto">
          <a:xfrm>
            <a:off x="4800600" y="5743575"/>
            <a:ext cx="2825750" cy="4318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2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Autogenes Training</a:t>
            </a:r>
          </a:p>
        </p:txBody>
      </p:sp>
      <p:sp>
        <p:nvSpPr>
          <p:cNvPr id="613396" name="Text Box 20"/>
          <p:cNvSpPr txBox="1">
            <a:spLocks noChangeArrowheads="1"/>
          </p:cNvSpPr>
          <p:nvPr/>
        </p:nvSpPr>
        <p:spPr bwMode="auto">
          <a:xfrm>
            <a:off x="2393950" y="3213100"/>
            <a:ext cx="1172116" cy="369332"/>
          </a:xfrm>
          <a:prstGeom prst="rect">
            <a:avLst/>
          </a:prstGeom>
          <a:solidFill>
            <a:srgbClr val="DDDDDD"/>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Mittellage</a:t>
            </a:r>
          </a:p>
        </p:txBody>
      </p:sp>
      <p:sp>
        <p:nvSpPr>
          <p:cNvPr id="613397" name="Text Box 21"/>
          <p:cNvSpPr txBox="1">
            <a:spLocks noChangeArrowheads="1"/>
          </p:cNvSpPr>
          <p:nvPr/>
        </p:nvSpPr>
        <p:spPr bwMode="auto">
          <a:xfrm>
            <a:off x="7967663" y="1289050"/>
            <a:ext cx="1752600" cy="660400"/>
          </a:xfrm>
          <a:prstGeom prst="rect">
            <a:avLst/>
          </a:prstGeom>
          <a:noFill/>
          <a:ln w="19050">
            <a:solidFill>
              <a:schemeClr val="tx1"/>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Ursprünglicher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Stresspegel</a:t>
            </a:r>
          </a:p>
        </p:txBody>
      </p:sp>
      <p:sp>
        <p:nvSpPr>
          <p:cNvPr id="613398" name="Text Box 22"/>
          <p:cNvSpPr txBox="1">
            <a:spLocks noChangeArrowheads="1"/>
          </p:cNvSpPr>
          <p:nvPr/>
        </p:nvSpPr>
        <p:spPr bwMode="auto">
          <a:xfrm>
            <a:off x="7967664" y="2439989"/>
            <a:ext cx="2352675" cy="923925"/>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Stresspegel mit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Autogenem Training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bei Fortgeschrittenen</a:t>
            </a:r>
          </a:p>
        </p:txBody>
      </p:sp>
    </p:spTree>
    <p:extLst>
      <p:ext uri="{BB962C8B-B14F-4D97-AF65-F5344CB8AC3E}">
        <p14:creationId xmlns:p14="http://schemas.microsoft.com/office/powerpoint/2010/main" val="3005136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A5F4E08-4CDC-060D-BD71-4DFFDFA7CF06}"/>
              </a:ext>
            </a:extLst>
          </p:cNvPr>
          <p:cNvPicPr>
            <a:picLocks noChangeAspect="1"/>
          </p:cNvPicPr>
          <p:nvPr/>
        </p:nvPicPr>
        <p:blipFill>
          <a:blip r:embed="rId2"/>
          <a:stretch>
            <a:fillRect/>
          </a:stretch>
        </p:blipFill>
        <p:spPr>
          <a:xfrm rot="10800000">
            <a:off x="5973817" y="170540"/>
            <a:ext cx="4294226" cy="6224273"/>
          </a:xfrm>
          <a:prstGeom prst="rect">
            <a:avLst/>
          </a:prstGeom>
        </p:spPr>
      </p:pic>
      <p:sp>
        <p:nvSpPr>
          <p:cNvPr id="108547" name="Inhaltsplatzhalter 2">
            <a:extLst>
              <a:ext uri="{FF2B5EF4-FFF2-40B4-BE49-F238E27FC236}">
                <a16:creationId xmlns:a16="http://schemas.microsoft.com/office/drawing/2014/main" id="{69884B2C-01BC-4B45-9A85-49D1C742F78C}"/>
              </a:ext>
            </a:extLst>
          </p:cNvPr>
          <p:cNvSpPr>
            <a:spLocks noGrp="1"/>
          </p:cNvSpPr>
          <p:nvPr>
            <p:ph idx="1"/>
          </p:nvPr>
        </p:nvSpPr>
        <p:spPr>
          <a:xfrm>
            <a:off x="204675" y="103140"/>
            <a:ext cx="5040701" cy="6359075"/>
          </a:xfrm>
        </p:spPr>
        <p:txBody>
          <a:bodyPr>
            <a:normAutofit lnSpcReduction="10000"/>
          </a:bodyPr>
          <a:lstStyle/>
          <a:p>
            <a:pPr marL="0" indent="0">
              <a:buNone/>
              <a:defRPr/>
            </a:pPr>
            <a:r>
              <a:rPr lang="de-DE" altLang="de-DE" dirty="0">
                <a:effectLst>
                  <a:outerShdw blurRad="38100" dist="38100" dir="2700000" algn="tl">
                    <a:srgbClr val="000000">
                      <a:alpha val="43137"/>
                    </a:srgbClr>
                  </a:outerShdw>
                </a:effectLst>
                <a:latin typeface="Corbel" panose="020B0503020204020204" pitchFamily="34" charset="0"/>
              </a:rPr>
              <a:t>Entspannungsverfahren</a:t>
            </a:r>
          </a:p>
          <a:p>
            <a:pPr marL="0" indent="0">
              <a:buNone/>
              <a:defRPr/>
            </a:pPr>
            <a:endParaRPr lang="de-DE" altLang="de-DE" sz="2200" dirty="0">
              <a:latin typeface="Corbel" panose="020B0503020204020204" pitchFamily="34" charset="0"/>
            </a:endParaRPr>
          </a:p>
          <a:p>
            <a:pPr>
              <a:defRPr/>
            </a:pPr>
            <a:r>
              <a:rPr lang="de-DE" altLang="de-DE" sz="2200" dirty="0">
                <a:latin typeface="Corbel" panose="020B0503020204020204" pitchFamily="34" charset="0"/>
              </a:rPr>
              <a:t>Verschieben des Gleichgewichts           von Anspannung = Sympathikus </a:t>
            </a:r>
          </a:p>
          <a:p>
            <a:pPr>
              <a:defRPr/>
            </a:pPr>
            <a:endParaRPr lang="de-DE" altLang="de-DE" sz="2200" dirty="0">
              <a:latin typeface="Corbel" panose="020B0503020204020204" pitchFamily="34" charset="0"/>
            </a:endParaRPr>
          </a:p>
          <a:p>
            <a:pPr marL="0" indent="0">
              <a:buNone/>
              <a:defRPr/>
            </a:pPr>
            <a:r>
              <a:rPr lang="de-DE" altLang="de-DE" sz="2200" dirty="0">
                <a:latin typeface="Corbel" panose="020B0503020204020204" pitchFamily="34" charset="0"/>
              </a:rPr>
              <a:t> </a:t>
            </a:r>
          </a:p>
          <a:p>
            <a:pPr marL="0" indent="0">
              <a:buNone/>
              <a:defRPr/>
            </a:pPr>
            <a:endParaRPr lang="de-DE" altLang="de-DE" sz="2200" dirty="0">
              <a:latin typeface="Corbel" panose="020B0503020204020204" pitchFamily="34" charset="0"/>
            </a:endParaRPr>
          </a:p>
          <a:p>
            <a:pPr>
              <a:defRPr/>
            </a:pPr>
            <a:r>
              <a:rPr lang="de-DE" altLang="de-DE" sz="2200" dirty="0">
                <a:latin typeface="Corbel" panose="020B0503020204020204" pitchFamily="34" charset="0"/>
              </a:rPr>
              <a:t>auf Entspannung = Parasympathikus</a:t>
            </a:r>
          </a:p>
          <a:p>
            <a:pPr>
              <a:defRPr/>
            </a:pPr>
            <a:endParaRPr lang="de-DE" altLang="de-DE" sz="2200" dirty="0">
              <a:latin typeface="Corbel" panose="020B0503020204020204" pitchFamily="34" charset="0"/>
            </a:endParaRPr>
          </a:p>
          <a:p>
            <a:pPr>
              <a:defRPr/>
            </a:pPr>
            <a:r>
              <a:rPr lang="de-DE" altLang="de-DE" sz="2200" dirty="0">
                <a:latin typeface="Corbel" panose="020B0503020204020204" pitchFamily="34" charset="0"/>
              </a:rPr>
              <a:t>Entspannung bedeutet Organismische Umschaltung (</a:t>
            </a:r>
            <a:r>
              <a:rPr lang="de-DE" altLang="de-DE" sz="2200" dirty="0" err="1">
                <a:latin typeface="Corbel" panose="020B0503020204020204" pitchFamily="34" charset="0"/>
              </a:rPr>
              <a:t>I.H.Schultz</a:t>
            </a:r>
            <a:r>
              <a:rPr lang="de-DE" altLang="de-DE" sz="2200" dirty="0">
                <a:latin typeface="Corbel" panose="020B0503020204020204" pitchFamily="34" charset="0"/>
              </a:rPr>
              <a:t>)</a:t>
            </a:r>
          </a:p>
          <a:p>
            <a:pPr>
              <a:defRPr/>
            </a:pPr>
            <a:endParaRPr lang="de-DE" altLang="de-DE" sz="2200" dirty="0">
              <a:latin typeface="Corbel" panose="020B0503020204020204" pitchFamily="34" charset="0"/>
            </a:endParaRPr>
          </a:p>
          <a:p>
            <a:pPr marL="0" indent="0">
              <a:buNone/>
              <a:defRPr/>
            </a:pPr>
            <a:endParaRPr lang="de-DE" altLang="de-DE" sz="2200" dirty="0">
              <a:latin typeface="Corbel" panose="020B0503020204020204" pitchFamily="34" charset="0"/>
            </a:endParaRPr>
          </a:p>
          <a:p>
            <a:pPr>
              <a:defRPr/>
            </a:pPr>
            <a:r>
              <a:rPr lang="de-DE" altLang="de-DE" sz="2200" dirty="0">
                <a:latin typeface="Corbel" panose="020B0503020204020204" pitchFamily="34" charset="0"/>
              </a:rPr>
              <a:t>Ziel: Homöostase: 	</a:t>
            </a:r>
          </a:p>
          <a:p>
            <a:pPr marL="0" indent="0">
              <a:buNone/>
              <a:defRPr/>
            </a:pPr>
            <a:r>
              <a:rPr lang="de-DE" altLang="de-DE" sz="2200" dirty="0">
                <a:latin typeface="Corbel" panose="020B0503020204020204" pitchFamily="34" charset="0"/>
              </a:rPr>
              <a:t>     sowohl Sympathikus wie auch      </a:t>
            </a:r>
          </a:p>
          <a:p>
            <a:pPr marL="0" indent="0">
              <a:buNone/>
              <a:defRPr/>
            </a:pPr>
            <a:r>
              <a:rPr lang="de-DE" altLang="de-DE" sz="2200" dirty="0">
                <a:latin typeface="Corbel" panose="020B0503020204020204" pitchFamily="34" charset="0"/>
              </a:rPr>
              <a:t>     Parasympathikus sind reaktionsfähig</a:t>
            </a:r>
          </a:p>
          <a:p>
            <a:pPr>
              <a:defRPr/>
            </a:pPr>
            <a:endParaRPr lang="de-DE" altLang="de-DE" sz="2200" dirty="0">
              <a:latin typeface="Corbel" panose="020B0503020204020204" pitchFamily="34" charset="0"/>
            </a:endParaRPr>
          </a:p>
          <a:p>
            <a:pPr>
              <a:defRPr/>
            </a:pPr>
            <a:endParaRPr lang="de-DE" altLang="de-DE" sz="2000" dirty="0"/>
          </a:p>
        </p:txBody>
      </p:sp>
    </p:spTree>
    <p:extLst>
      <p:ext uri="{BB962C8B-B14F-4D97-AF65-F5344CB8AC3E}">
        <p14:creationId xmlns:p14="http://schemas.microsoft.com/office/powerpoint/2010/main" val="264219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8547">
                                            <p:txEl>
                                              <p:pRg st="11" end="1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12" end="1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54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lum bright="20000" contrast="40000"/>
          </a:blip>
          <a:stretch>
            <a:fillRect/>
          </a:stretch>
        </p:blipFill>
        <p:spPr>
          <a:xfrm>
            <a:off x="166256" y="-300251"/>
            <a:ext cx="11571316" cy="7486202"/>
          </a:xfrm>
          <a:prstGeom prst="rect">
            <a:avLst/>
          </a:prstGeom>
        </p:spPr>
      </p:pic>
      <p:sp>
        <p:nvSpPr>
          <p:cNvPr id="3" name="Rechteck 6">
            <a:extLst>
              <a:ext uri="{FF2B5EF4-FFF2-40B4-BE49-F238E27FC236}">
                <a16:creationId xmlns:a16="http://schemas.microsoft.com/office/drawing/2014/main" id="{E14DEBDB-915E-C74A-F0F6-5F46D65D43AD}"/>
              </a:ext>
            </a:extLst>
          </p:cNvPr>
          <p:cNvSpPr>
            <a:spLocks noChangeArrowheads="1"/>
          </p:cNvSpPr>
          <p:nvPr/>
        </p:nvSpPr>
        <p:spPr bwMode="auto">
          <a:xfrm>
            <a:off x="7248526" y="6519864"/>
            <a:ext cx="328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Quelle: Repro 2017</a:t>
            </a:r>
          </a:p>
        </p:txBody>
      </p:sp>
    </p:spTree>
    <p:extLst>
      <p:ext uri="{BB962C8B-B14F-4D97-AF65-F5344CB8AC3E}">
        <p14:creationId xmlns:p14="http://schemas.microsoft.com/office/powerpoint/2010/main" val="1757477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405743" y="43658"/>
            <a:ext cx="9337651" cy="562770"/>
          </a:xfrm>
        </p:spPr>
        <p:txBody>
          <a:bodyPr/>
          <a:lstStyle/>
          <a:p>
            <a:pPr eaLnBrk="1" hangingPunct="1"/>
            <a:r>
              <a:rPr lang="de-DE" altLang="de-DE" sz="2800" dirty="0">
                <a:effectLst>
                  <a:outerShdw blurRad="38100" dist="38100" dir="2700000" algn="tl">
                    <a:srgbClr val="000000">
                      <a:alpha val="43137"/>
                    </a:srgbClr>
                  </a:outerShdw>
                </a:effectLst>
              </a:rPr>
              <a:t>Physiologische Effekte von Entspannungsverfahren</a:t>
            </a:r>
          </a:p>
        </p:txBody>
      </p:sp>
      <p:sp>
        <p:nvSpPr>
          <p:cNvPr id="67587" name="Rectangle 6"/>
          <p:cNvSpPr>
            <a:spLocks noChangeArrowheads="1"/>
          </p:cNvSpPr>
          <p:nvPr/>
        </p:nvSpPr>
        <p:spPr bwMode="auto">
          <a:xfrm>
            <a:off x="1061641" y="1782372"/>
            <a:ext cx="1873250" cy="57626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Autogenes </a:t>
            </a:r>
            <a:b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Training</a:t>
            </a:r>
          </a:p>
        </p:txBody>
      </p:sp>
      <p:sp>
        <p:nvSpPr>
          <p:cNvPr id="67588" name="Rectangle 7"/>
          <p:cNvSpPr>
            <a:spLocks noChangeArrowheads="1"/>
          </p:cNvSpPr>
          <p:nvPr/>
        </p:nvSpPr>
        <p:spPr bwMode="auto">
          <a:xfrm>
            <a:off x="881460" y="2564319"/>
            <a:ext cx="2233612"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Progressive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Muskelentspannung</a:t>
            </a:r>
          </a:p>
        </p:txBody>
      </p:sp>
      <p:sp>
        <p:nvSpPr>
          <p:cNvPr id="67589" name="Rectangle 8"/>
          <p:cNvSpPr>
            <a:spLocks noChangeArrowheads="1"/>
          </p:cNvSpPr>
          <p:nvPr/>
        </p:nvSpPr>
        <p:spPr bwMode="auto">
          <a:xfrm>
            <a:off x="1135857" y="3306722"/>
            <a:ext cx="1728788"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Meditations-</a:t>
            </a:r>
            <a:b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verfahren</a:t>
            </a:r>
          </a:p>
        </p:txBody>
      </p:sp>
      <p:sp>
        <p:nvSpPr>
          <p:cNvPr id="67590" name="Rectangle 9"/>
          <p:cNvSpPr>
            <a:spLocks noChangeArrowheads="1"/>
          </p:cNvSpPr>
          <p:nvPr/>
        </p:nvSpPr>
        <p:spPr bwMode="auto">
          <a:xfrm>
            <a:off x="1208089" y="4910538"/>
            <a:ext cx="1584325"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Biofeedback</a:t>
            </a:r>
          </a:p>
        </p:txBody>
      </p:sp>
      <p:sp>
        <p:nvSpPr>
          <p:cNvPr id="67591" name="Text Box 10"/>
          <p:cNvSpPr txBox="1">
            <a:spLocks noChangeArrowheads="1"/>
          </p:cNvSpPr>
          <p:nvPr/>
        </p:nvSpPr>
        <p:spPr bwMode="auto">
          <a:xfrm>
            <a:off x="935039" y="1076740"/>
            <a:ext cx="2665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Induktionsmethode </a:t>
            </a:r>
          </a:p>
        </p:txBody>
      </p:sp>
      <p:sp>
        <p:nvSpPr>
          <p:cNvPr id="67592" name="Text Box 11"/>
          <p:cNvSpPr txBox="1">
            <a:spLocks noChangeArrowheads="1"/>
          </p:cNvSpPr>
          <p:nvPr/>
        </p:nvSpPr>
        <p:spPr bwMode="auto">
          <a:xfrm>
            <a:off x="5534025" y="677467"/>
            <a:ext cx="331311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physiologische Effekte</a:t>
            </a:r>
          </a:p>
        </p:txBody>
      </p:sp>
      <p:sp>
        <p:nvSpPr>
          <p:cNvPr id="67593" name="Text Box 12"/>
          <p:cNvSpPr txBox="1">
            <a:spLocks noChangeArrowheads="1"/>
          </p:cNvSpPr>
          <p:nvPr/>
        </p:nvSpPr>
        <p:spPr bwMode="auto">
          <a:xfrm>
            <a:off x="4800600" y="1297385"/>
            <a:ext cx="15128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altLang="de-D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kurzfristige</a:t>
            </a:r>
            <a:r>
              <a:rPr kumimoji="0" lang="de-DE" altLang="de-D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sp>
        <p:nvSpPr>
          <p:cNvPr id="67594" name="Text Box 13"/>
          <p:cNvSpPr txBox="1">
            <a:spLocks noChangeArrowheads="1"/>
          </p:cNvSpPr>
          <p:nvPr/>
        </p:nvSpPr>
        <p:spPr bwMode="auto">
          <a:xfrm>
            <a:off x="8054974" y="1331659"/>
            <a:ext cx="1584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de-DE" altLang="de-DE"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langfristige</a:t>
            </a:r>
          </a:p>
        </p:txBody>
      </p:sp>
      <p:sp>
        <p:nvSpPr>
          <p:cNvPr id="67595" name="Line 14"/>
          <p:cNvSpPr>
            <a:spLocks noChangeShapeType="1"/>
          </p:cNvSpPr>
          <p:nvPr/>
        </p:nvSpPr>
        <p:spPr bwMode="auto">
          <a:xfrm flipH="1">
            <a:off x="5534025" y="1054697"/>
            <a:ext cx="1081088"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333399"/>
              </a:solidFill>
              <a:effectLst/>
              <a:uLnTx/>
              <a:uFillTx/>
              <a:latin typeface="Arial"/>
              <a:ea typeface="+mn-ea"/>
              <a:cs typeface="+mn-cs"/>
            </a:endParaRPr>
          </a:p>
        </p:txBody>
      </p:sp>
      <p:sp>
        <p:nvSpPr>
          <p:cNvPr id="67596" name="Line 15"/>
          <p:cNvSpPr>
            <a:spLocks noChangeShapeType="1"/>
          </p:cNvSpPr>
          <p:nvPr/>
        </p:nvSpPr>
        <p:spPr bwMode="auto">
          <a:xfrm flipH="1" flipV="1">
            <a:off x="7348538" y="1042734"/>
            <a:ext cx="9366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1400" b="0" i="0" u="none" strike="noStrike" kern="1200" cap="none" spc="0" normalizeH="0" baseline="0" noProof="0">
              <a:ln>
                <a:noFill/>
              </a:ln>
              <a:solidFill>
                <a:srgbClr val="333399"/>
              </a:solidFill>
              <a:effectLst/>
              <a:uLnTx/>
              <a:uFillTx/>
              <a:latin typeface="Arial"/>
              <a:ea typeface="+mn-ea"/>
              <a:cs typeface="+mn-cs"/>
            </a:endParaRPr>
          </a:p>
        </p:txBody>
      </p:sp>
      <p:sp>
        <p:nvSpPr>
          <p:cNvPr id="67599" name="Rectangle 8"/>
          <p:cNvSpPr>
            <a:spLocks noChangeArrowheads="1"/>
          </p:cNvSpPr>
          <p:nvPr/>
        </p:nvSpPr>
        <p:spPr bwMode="auto">
          <a:xfrm>
            <a:off x="1135857" y="4108630"/>
            <a:ext cx="1728787"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Yoga, Qi Gong</a:t>
            </a:r>
          </a:p>
        </p:txBody>
      </p:sp>
      <p:sp>
        <p:nvSpPr>
          <p:cNvPr id="16" name="Rectangle 9"/>
          <p:cNvSpPr>
            <a:spLocks noChangeArrowheads="1"/>
          </p:cNvSpPr>
          <p:nvPr/>
        </p:nvSpPr>
        <p:spPr bwMode="auto">
          <a:xfrm>
            <a:off x="935039" y="5524984"/>
            <a:ext cx="2097882"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Atementspannung</a:t>
            </a:r>
          </a:p>
        </p:txBody>
      </p:sp>
      <p:sp>
        <p:nvSpPr>
          <p:cNvPr id="17" name="Textfeld 1">
            <a:extLst>
              <a:ext uri="{FF2B5EF4-FFF2-40B4-BE49-F238E27FC236}">
                <a16:creationId xmlns:a16="http://schemas.microsoft.com/office/drawing/2014/main" id="{5A182E2D-3231-9E0D-0BBE-14979439BF32}"/>
              </a:ext>
            </a:extLst>
          </p:cNvPr>
          <p:cNvSpPr txBox="1">
            <a:spLocks noChangeArrowheads="1"/>
          </p:cNvSpPr>
          <p:nvPr/>
        </p:nvSpPr>
        <p:spPr bwMode="auto">
          <a:xfrm>
            <a:off x="3366875" y="1738430"/>
            <a:ext cx="4242582" cy="421653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ts val="120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eine </a:t>
            </a:r>
            <a:r>
              <a:rPr kumimoji="0" lang="de-DE" alt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Abnahme des Muskeltonus </a:t>
            </a: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und Veränderung der Reflextätigkeit,</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de-DE" alt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Senkung des arteriellen Blutdrucks </a:t>
            </a: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und Umverteilung der Durchblutung zugunsten der Körperoberfläche, d.h. Hauterwärmung durch periphere Vasodilatation,</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de-DE" alt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Verlangsamung der Pulsfrequenz</a:t>
            </a: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de-DE" alt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Abnahme der Atemfrequenz </a:t>
            </a: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(die Atmung wird flacher und gleichmäßiger),</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Minderung des Sauerstoffverbrauchs </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Abnahme der Hautleitfähigkeit</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de-DE" alt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Im EEG </a:t>
            </a: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Alpharhythmus, Thetawellen, K-Komplexe.</a:t>
            </a:r>
          </a:p>
        </p:txBody>
      </p:sp>
      <p:sp>
        <p:nvSpPr>
          <p:cNvPr id="18" name="Textfeld 1">
            <a:extLst>
              <a:ext uri="{FF2B5EF4-FFF2-40B4-BE49-F238E27FC236}">
                <a16:creationId xmlns:a16="http://schemas.microsoft.com/office/drawing/2014/main" id="{E4210F4C-0BFE-F175-9148-74CCBF497EC0}"/>
              </a:ext>
            </a:extLst>
          </p:cNvPr>
          <p:cNvSpPr txBox="1">
            <a:spLocks noChangeArrowheads="1"/>
          </p:cNvSpPr>
          <p:nvPr/>
        </p:nvSpPr>
        <p:spPr bwMode="auto">
          <a:xfrm>
            <a:off x="7816850" y="1758504"/>
            <a:ext cx="4242582" cy="43396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ts val="1600"/>
              </a:lnSpc>
              <a:spcBef>
                <a:spcPct val="0"/>
              </a:spcBef>
              <a:spcAft>
                <a:spcPts val="120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Veränderungen im System der Neurotransmitter – Entspannung ist eine serotonerge Situation </a:t>
            </a:r>
            <a:r>
              <a:rPr kumimoji="0" lang="de-DE" alt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(Serotonin)</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de-DE" altLang="de-DE"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Einfluß</a:t>
            </a: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auf </a:t>
            </a:r>
            <a:r>
              <a:rPr kumimoji="0" lang="de-DE" alt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intestinale und metabolische Prozesse,</a:t>
            </a: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z.B.  Darmtätigkeit, Blutzucker, Blutgerinnung, Cholesterin</a:t>
            </a:r>
          </a:p>
          <a:p>
            <a:pPr marL="0" marR="0" lvl="0" indent="0" algn="l" defTabSz="914400" rtl="0" eaLnBrk="0" fontAlgn="base" latinLnBrk="0" hangingPunct="0">
              <a:lnSpc>
                <a:spcPct val="150000"/>
              </a:lnSpc>
              <a:spcBef>
                <a:spcPct val="0"/>
              </a:spcBef>
              <a:spcAft>
                <a:spcPts val="120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Veränderungen in den </a:t>
            </a:r>
            <a:r>
              <a:rPr kumimoji="0" lang="de-DE" alt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Stresssystemen </a:t>
            </a:r>
          </a:p>
          <a:p>
            <a:pPr marL="0" marR="0" lvl="0" indent="0" algn="l" defTabSz="914400" rtl="0" eaLnBrk="0" fontAlgn="base" latinLnBrk="0" hangingPunct="0">
              <a:lnSpc>
                <a:spcPct val="150000"/>
              </a:lnSpc>
              <a:spcBef>
                <a:spcPct val="0"/>
              </a:spcBef>
              <a:spcAft>
                <a:spcPts val="120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Wirkung auf das </a:t>
            </a:r>
            <a:r>
              <a:rPr kumimoji="0" lang="de-DE" alt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hormonelle Gleichgewicht</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Einwirkungen auf das </a:t>
            </a:r>
            <a:r>
              <a:rPr kumimoji="0" lang="de-DE" alt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Immunsystem</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de-DE" altLang="de-DE"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Stabilisierung von Biorhythmen </a:t>
            </a: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z.B. Schlaf-Wach-Rhythmus</a:t>
            </a:r>
          </a:p>
          <a:p>
            <a:pPr marL="0" marR="0" lvl="0" indent="0" algn="l" defTabSz="914400" rtl="0" eaLnBrk="0" fontAlgn="base" latinLnBrk="0" hangingPunct="0">
              <a:lnSpc>
                <a:spcPct val="100000"/>
              </a:lnSpc>
              <a:spcBef>
                <a:spcPct val="0"/>
              </a:spcBef>
              <a:spcAft>
                <a:spcPts val="120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Im EEG Abnahme der Theta-Wellenaktivität, der K-Komplexe und Schlafspindeln</a:t>
            </a:r>
          </a:p>
        </p:txBody>
      </p:sp>
      <p:sp>
        <p:nvSpPr>
          <p:cNvPr id="2" name="Rechteck: abgerundete Ecken 1">
            <a:extLst>
              <a:ext uri="{FF2B5EF4-FFF2-40B4-BE49-F238E27FC236}">
                <a16:creationId xmlns:a16="http://schemas.microsoft.com/office/drawing/2014/main" id="{F3239176-C343-C381-DB81-B4BB164439DC}"/>
              </a:ext>
            </a:extLst>
          </p:cNvPr>
          <p:cNvSpPr/>
          <p:nvPr/>
        </p:nvSpPr>
        <p:spPr bwMode="auto">
          <a:xfrm>
            <a:off x="7863839" y="1738430"/>
            <a:ext cx="3649287" cy="91440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de-DE" sz="3600" b="1" i="0" u="none" strike="noStrike" kern="1200" cap="none" spc="0" normalizeH="0" baseline="0" noProof="0">
              <a:ln>
                <a:noFill/>
              </a:ln>
              <a:solidFill>
                <a:srgbClr val="FFFF99"/>
              </a:solidFill>
              <a:effectLst/>
              <a:uLnTx/>
              <a:uFillTx/>
              <a:latin typeface="Arial" charset="0"/>
              <a:ea typeface="+mn-ea"/>
              <a:cs typeface="+mn-cs"/>
            </a:endParaRPr>
          </a:p>
        </p:txBody>
      </p:sp>
      <p:sp>
        <p:nvSpPr>
          <p:cNvPr id="3" name="Rechteck: abgerundete Ecken 2">
            <a:extLst>
              <a:ext uri="{FF2B5EF4-FFF2-40B4-BE49-F238E27FC236}">
                <a16:creationId xmlns:a16="http://schemas.microsoft.com/office/drawing/2014/main" id="{36F37EDF-ABC5-5470-CCD3-A747757572F4}"/>
              </a:ext>
            </a:extLst>
          </p:cNvPr>
          <p:cNvSpPr/>
          <p:nvPr/>
        </p:nvSpPr>
        <p:spPr bwMode="auto">
          <a:xfrm>
            <a:off x="7816850" y="1696926"/>
            <a:ext cx="4003848" cy="766735"/>
          </a:xfrm>
          <a:prstGeom prst="roundRect">
            <a:avLst/>
          </a:prstGeom>
          <a:noFill/>
          <a:ln w="571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de-DE" sz="3600" b="1" i="0" u="none" strike="noStrike" kern="1200" cap="none" spc="0" normalizeH="0" baseline="0" noProof="0">
              <a:ln>
                <a:noFill/>
              </a:ln>
              <a:solidFill>
                <a:srgbClr val="FFFF99"/>
              </a:solidFill>
              <a:effectLst/>
              <a:uLnTx/>
              <a:uFillTx/>
              <a:latin typeface="Arial" charset="0"/>
              <a:ea typeface="+mn-ea"/>
              <a:cs typeface="+mn-cs"/>
            </a:endParaRPr>
          </a:p>
        </p:txBody>
      </p:sp>
    </p:spTree>
    <p:extLst>
      <p:ext uri="{BB962C8B-B14F-4D97-AF65-F5344CB8AC3E}">
        <p14:creationId xmlns:p14="http://schemas.microsoft.com/office/powerpoint/2010/main" val="41263803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3E45E4-916D-2AB8-3525-DF3CC66DF86F}"/>
              </a:ext>
            </a:extLst>
          </p:cNvPr>
          <p:cNvSpPr>
            <a:spLocks noGrp="1"/>
          </p:cNvSpPr>
          <p:nvPr>
            <p:ph type="title"/>
          </p:nvPr>
        </p:nvSpPr>
        <p:spPr/>
        <p:txBody>
          <a:bodyPr/>
          <a:lstStyle/>
          <a:p>
            <a:endParaRPr lang="de-DE"/>
          </a:p>
        </p:txBody>
      </p:sp>
      <p:pic>
        <p:nvPicPr>
          <p:cNvPr id="3" name="Grafik 2">
            <a:extLst>
              <a:ext uri="{FF2B5EF4-FFF2-40B4-BE49-F238E27FC236}">
                <a16:creationId xmlns:a16="http://schemas.microsoft.com/office/drawing/2014/main" id="{AD0DBA9D-A99B-191E-BF1C-D2846757B086}"/>
              </a:ext>
            </a:extLst>
          </p:cNvPr>
          <p:cNvPicPr>
            <a:picLocks noChangeAspect="1"/>
          </p:cNvPicPr>
          <p:nvPr/>
        </p:nvPicPr>
        <p:blipFill>
          <a:blip r:embed="rId2"/>
          <a:stretch>
            <a:fillRect/>
          </a:stretch>
        </p:blipFill>
        <p:spPr>
          <a:xfrm>
            <a:off x="3945775" y="88900"/>
            <a:ext cx="8246225" cy="6867067"/>
          </a:xfrm>
          <a:prstGeom prst="rect">
            <a:avLst/>
          </a:prstGeom>
        </p:spPr>
      </p:pic>
      <p:sp>
        <p:nvSpPr>
          <p:cNvPr id="4" name="Rectangle 3">
            <a:extLst>
              <a:ext uri="{FF2B5EF4-FFF2-40B4-BE49-F238E27FC236}">
                <a16:creationId xmlns:a16="http://schemas.microsoft.com/office/drawing/2014/main" id="{4C675107-81BD-7D13-3063-3A03F2086E45}"/>
              </a:ext>
            </a:extLst>
          </p:cNvPr>
          <p:cNvSpPr txBox="1">
            <a:spLocks noChangeArrowheads="1"/>
          </p:cNvSpPr>
          <p:nvPr/>
        </p:nvSpPr>
        <p:spPr bwMode="auto">
          <a:xfrm>
            <a:off x="-158302" y="274638"/>
            <a:ext cx="4871979" cy="1971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8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j-ea"/>
                <a:cs typeface="+mj-cs"/>
              </a:rPr>
              <a:t>Der zentrale Anteil des Parasympathikus nutzt als Transmitter </a:t>
            </a:r>
            <a:r>
              <a:rPr kumimoji="0" lang="de-DE" altLang="de-DE" sz="2800" b="0" i="0" u="none"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a:ea typeface="+mj-ea"/>
                <a:cs typeface="+mj-cs"/>
              </a:rPr>
              <a:t>Seroronin</a:t>
            </a:r>
            <a:endParaRPr kumimoji="0" lang="de-DE" altLang="de-DE" sz="2800"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j-ea"/>
              <a:cs typeface="+mj-cs"/>
            </a:endParaRPr>
          </a:p>
        </p:txBody>
      </p:sp>
    </p:spTree>
    <p:extLst>
      <p:ext uri="{BB962C8B-B14F-4D97-AF65-F5344CB8AC3E}">
        <p14:creationId xmlns:p14="http://schemas.microsoft.com/office/powerpoint/2010/main" val="1270826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119186" y="0"/>
            <a:ext cx="5224462" cy="6967537"/>
          </a:xfrm>
        </p:spPr>
      </p:pic>
      <p:pic>
        <p:nvPicPr>
          <p:cNvPr id="537603" name="Grafi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43406" y="30164"/>
            <a:ext cx="4286250"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1"/>
          <p:cNvSpPr>
            <a:spLocks noChangeArrowheads="1"/>
          </p:cNvSpPr>
          <p:nvPr/>
        </p:nvSpPr>
        <p:spPr bwMode="auto">
          <a:xfrm>
            <a:off x="7250588" y="5646739"/>
            <a:ext cx="36718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None/>
              <a:defRPr/>
            </a:pPr>
            <a:r>
              <a:rPr lang="de-DE" altLang="de-DE" sz="2000" b="1" kern="0" dirty="0">
                <a:solidFill>
                  <a:srgbClr val="000000"/>
                </a:solidFill>
              </a:rPr>
              <a:t>Dietrich Langen</a:t>
            </a:r>
            <a:r>
              <a:rPr lang="de-DE" altLang="de-DE" sz="2000" kern="0" dirty="0">
                <a:solidFill>
                  <a:srgbClr val="000000"/>
                </a:solidFill>
              </a:rPr>
              <a:t> </a:t>
            </a:r>
          </a:p>
          <a:p>
            <a:pPr algn="ctr">
              <a:spcBef>
                <a:spcPct val="0"/>
              </a:spcBef>
              <a:buClrTx/>
              <a:buSzTx/>
              <a:buNone/>
              <a:defRPr/>
            </a:pPr>
            <a:r>
              <a:rPr lang="de-DE" altLang="de-DE" sz="1800" kern="0" dirty="0">
                <a:solidFill>
                  <a:srgbClr val="000000"/>
                </a:solidFill>
              </a:rPr>
              <a:t>* 16.11.1913 in Apia (Samoa)</a:t>
            </a:r>
          </a:p>
          <a:p>
            <a:pPr algn="ctr">
              <a:spcBef>
                <a:spcPct val="0"/>
              </a:spcBef>
              <a:buClrTx/>
              <a:buSzTx/>
              <a:buNone/>
              <a:defRPr/>
            </a:pPr>
            <a:r>
              <a:rPr lang="de-DE" altLang="de-DE" sz="1800" kern="0" dirty="0">
                <a:solidFill>
                  <a:srgbClr val="000000"/>
                </a:solidFill>
              </a:rPr>
              <a:t>†  20.03.1980 in Bad Gastein </a:t>
            </a:r>
          </a:p>
        </p:txBody>
      </p:sp>
    </p:spTree>
    <p:extLst>
      <p:ext uri="{BB962C8B-B14F-4D97-AF65-F5344CB8AC3E}">
        <p14:creationId xmlns:p14="http://schemas.microsoft.com/office/powerpoint/2010/main" val="3131725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103438" y="223838"/>
            <a:ext cx="8208962" cy="792162"/>
          </a:xfrm>
        </p:spPr>
        <p:txBody>
          <a:bodyPr/>
          <a:lstStyle/>
          <a:p>
            <a:pPr eaLnBrk="1" hangingPunct="1"/>
            <a:r>
              <a:rPr lang="de-DE" altLang="de-DE" sz="2800" dirty="0">
                <a:effectLst>
                  <a:outerShdw blurRad="38100" dist="38100" dir="2700000" algn="tl">
                    <a:srgbClr val="000000">
                      <a:alpha val="43137"/>
                    </a:srgbClr>
                  </a:outerShdw>
                </a:effectLst>
              </a:rPr>
              <a:t>Entspannungsverfahren u. Entspannungsreaktion</a:t>
            </a:r>
          </a:p>
        </p:txBody>
      </p:sp>
      <p:sp>
        <p:nvSpPr>
          <p:cNvPr id="69635" name="Oval 3"/>
          <p:cNvSpPr>
            <a:spLocks noChangeArrowheads="1"/>
          </p:cNvSpPr>
          <p:nvPr/>
        </p:nvSpPr>
        <p:spPr bwMode="auto">
          <a:xfrm>
            <a:off x="4425951" y="3587751"/>
            <a:ext cx="2257425" cy="142557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Erlernen bzw.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Konditionieren einer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Entspannungsreaktion</a:t>
            </a:r>
          </a:p>
        </p:txBody>
      </p:sp>
      <p:sp>
        <p:nvSpPr>
          <p:cNvPr id="69636" name="Rectangle 6"/>
          <p:cNvSpPr>
            <a:spLocks noChangeArrowheads="1"/>
          </p:cNvSpPr>
          <p:nvPr/>
        </p:nvSpPr>
        <p:spPr bwMode="auto">
          <a:xfrm>
            <a:off x="2351088" y="2276476"/>
            <a:ext cx="1873250" cy="57626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Autogenes </a:t>
            </a:r>
            <a:b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Training</a:t>
            </a:r>
          </a:p>
        </p:txBody>
      </p:sp>
      <p:sp>
        <p:nvSpPr>
          <p:cNvPr id="69637" name="Rectangle 7"/>
          <p:cNvSpPr>
            <a:spLocks noChangeArrowheads="1"/>
          </p:cNvSpPr>
          <p:nvPr/>
        </p:nvSpPr>
        <p:spPr bwMode="auto">
          <a:xfrm>
            <a:off x="1992313" y="3284538"/>
            <a:ext cx="2233612" cy="5762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Progressive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Muskelentspannung</a:t>
            </a:r>
          </a:p>
        </p:txBody>
      </p:sp>
      <p:sp>
        <p:nvSpPr>
          <p:cNvPr id="69638" name="Rectangle 8"/>
          <p:cNvSpPr>
            <a:spLocks noChangeArrowheads="1"/>
          </p:cNvSpPr>
          <p:nvPr/>
        </p:nvSpPr>
        <p:spPr bwMode="auto">
          <a:xfrm>
            <a:off x="2477709" y="4094096"/>
            <a:ext cx="1728788" cy="6477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Meditations-</a:t>
            </a:r>
            <a:br>
              <a:rPr kumimoji="0" lang="de-DE" altLang="de-D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de-DE" altLang="de-DE"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verfahren</a:t>
            </a:r>
          </a:p>
        </p:txBody>
      </p:sp>
      <p:sp>
        <p:nvSpPr>
          <p:cNvPr id="69639" name="Rectangle 9"/>
          <p:cNvSpPr>
            <a:spLocks noChangeArrowheads="1"/>
          </p:cNvSpPr>
          <p:nvPr/>
        </p:nvSpPr>
        <p:spPr bwMode="auto">
          <a:xfrm>
            <a:off x="2567782" y="5834064"/>
            <a:ext cx="1584325" cy="5048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Biofeedback</a:t>
            </a:r>
          </a:p>
        </p:txBody>
      </p:sp>
      <p:sp>
        <p:nvSpPr>
          <p:cNvPr id="69640" name="Text Box 10"/>
          <p:cNvSpPr txBox="1">
            <a:spLocks noChangeArrowheads="1"/>
          </p:cNvSpPr>
          <p:nvPr/>
        </p:nvSpPr>
        <p:spPr bwMode="auto">
          <a:xfrm>
            <a:off x="2135188" y="1268414"/>
            <a:ext cx="26654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altLang="de-DE"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Induktionsmethode </a:t>
            </a:r>
          </a:p>
        </p:txBody>
      </p:sp>
      <p:sp>
        <p:nvSpPr>
          <p:cNvPr id="69641" name="Text Box 11"/>
          <p:cNvSpPr txBox="1">
            <a:spLocks noChangeArrowheads="1"/>
          </p:cNvSpPr>
          <p:nvPr/>
        </p:nvSpPr>
        <p:spPr bwMode="auto">
          <a:xfrm>
            <a:off x="5519739" y="1268413"/>
            <a:ext cx="25923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altLang="de-DE"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Klinische Effekte</a:t>
            </a:r>
          </a:p>
        </p:txBody>
      </p:sp>
      <p:sp>
        <p:nvSpPr>
          <p:cNvPr id="69642" name="Text Box 12"/>
          <p:cNvSpPr txBox="1">
            <a:spLocks noChangeArrowheads="1"/>
          </p:cNvSpPr>
          <p:nvPr/>
        </p:nvSpPr>
        <p:spPr bwMode="auto">
          <a:xfrm>
            <a:off x="4943475" y="1989138"/>
            <a:ext cx="1512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alt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kurzfristige</a:t>
            </a:r>
            <a:r>
              <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p>
        </p:txBody>
      </p:sp>
      <p:sp>
        <p:nvSpPr>
          <p:cNvPr id="69643" name="Text Box 13"/>
          <p:cNvSpPr txBox="1">
            <a:spLocks noChangeArrowheads="1"/>
          </p:cNvSpPr>
          <p:nvPr/>
        </p:nvSpPr>
        <p:spPr bwMode="auto">
          <a:xfrm>
            <a:off x="7535864" y="1989138"/>
            <a:ext cx="15843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de-DE" altLang="de-DE"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langfristige</a:t>
            </a:r>
          </a:p>
        </p:txBody>
      </p:sp>
      <p:sp>
        <p:nvSpPr>
          <p:cNvPr id="69644" name="Line 14"/>
          <p:cNvSpPr>
            <a:spLocks noChangeShapeType="1"/>
          </p:cNvSpPr>
          <p:nvPr/>
        </p:nvSpPr>
        <p:spPr bwMode="auto">
          <a:xfrm flipH="1">
            <a:off x="5519739" y="1700214"/>
            <a:ext cx="1081087"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333399"/>
              </a:solidFill>
              <a:effectLst/>
              <a:uLnTx/>
              <a:uFillTx/>
              <a:latin typeface="Arial" panose="020B0604020202020204" pitchFamily="34" charset="0"/>
              <a:ea typeface="+mn-ea"/>
              <a:cs typeface="+mn-cs"/>
            </a:endParaRPr>
          </a:p>
        </p:txBody>
      </p:sp>
      <p:sp>
        <p:nvSpPr>
          <p:cNvPr id="69645" name="Line 15"/>
          <p:cNvSpPr>
            <a:spLocks noChangeShapeType="1"/>
          </p:cNvSpPr>
          <p:nvPr/>
        </p:nvSpPr>
        <p:spPr bwMode="auto">
          <a:xfrm flipH="1" flipV="1">
            <a:off x="7175501" y="1700214"/>
            <a:ext cx="936625"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333399"/>
              </a:solidFill>
              <a:effectLst/>
              <a:uLnTx/>
              <a:uFillTx/>
              <a:latin typeface="Arial" panose="020B0604020202020204" pitchFamily="34" charset="0"/>
              <a:ea typeface="+mn-ea"/>
              <a:cs typeface="+mn-cs"/>
            </a:endParaRPr>
          </a:p>
        </p:txBody>
      </p:sp>
      <p:sp>
        <p:nvSpPr>
          <p:cNvPr id="69646" name="Line 16"/>
          <p:cNvSpPr>
            <a:spLocks noChangeShapeType="1"/>
          </p:cNvSpPr>
          <p:nvPr/>
        </p:nvSpPr>
        <p:spPr bwMode="auto">
          <a:xfrm>
            <a:off x="4224338" y="2635250"/>
            <a:ext cx="503510" cy="8270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333399"/>
              </a:solidFill>
              <a:effectLst/>
              <a:uLnTx/>
              <a:uFillTx/>
              <a:latin typeface="Arial" panose="020B0604020202020204" pitchFamily="34" charset="0"/>
              <a:ea typeface="+mn-ea"/>
              <a:cs typeface="+mn-cs"/>
            </a:endParaRPr>
          </a:p>
        </p:txBody>
      </p:sp>
      <p:sp>
        <p:nvSpPr>
          <p:cNvPr id="69647" name="Line 17"/>
          <p:cNvSpPr>
            <a:spLocks noChangeShapeType="1"/>
          </p:cNvSpPr>
          <p:nvPr/>
        </p:nvSpPr>
        <p:spPr bwMode="auto">
          <a:xfrm>
            <a:off x="4224338" y="3462338"/>
            <a:ext cx="373254"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333399"/>
              </a:solidFill>
              <a:effectLst/>
              <a:uLnTx/>
              <a:uFillTx/>
              <a:latin typeface="Arial" panose="020B0604020202020204" pitchFamily="34" charset="0"/>
              <a:ea typeface="+mn-ea"/>
              <a:cs typeface="+mn-cs"/>
            </a:endParaRPr>
          </a:p>
        </p:txBody>
      </p:sp>
      <p:sp>
        <p:nvSpPr>
          <p:cNvPr id="69648" name="Line 18"/>
          <p:cNvSpPr>
            <a:spLocks noChangeShapeType="1"/>
          </p:cNvSpPr>
          <p:nvPr/>
        </p:nvSpPr>
        <p:spPr bwMode="auto">
          <a:xfrm flipV="1">
            <a:off x="4196747" y="4395453"/>
            <a:ext cx="198438" cy="1349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333399"/>
              </a:solidFill>
              <a:effectLst/>
              <a:uLnTx/>
              <a:uFillTx/>
              <a:latin typeface="Arial" panose="020B0604020202020204" pitchFamily="34" charset="0"/>
              <a:ea typeface="+mn-ea"/>
              <a:cs typeface="+mn-cs"/>
            </a:endParaRPr>
          </a:p>
        </p:txBody>
      </p:sp>
      <p:sp>
        <p:nvSpPr>
          <p:cNvPr id="69649" name="Line 19"/>
          <p:cNvSpPr>
            <a:spLocks noChangeShapeType="1"/>
          </p:cNvSpPr>
          <p:nvPr/>
        </p:nvSpPr>
        <p:spPr bwMode="auto">
          <a:xfrm flipV="1">
            <a:off x="4192780" y="4890754"/>
            <a:ext cx="404813" cy="4302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333399"/>
              </a:solidFill>
              <a:effectLst/>
              <a:uLnTx/>
              <a:uFillTx/>
              <a:latin typeface="Arial" panose="020B0604020202020204" pitchFamily="34" charset="0"/>
              <a:ea typeface="+mn-ea"/>
              <a:cs typeface="+mn-cs"/>
            </a:endParaRPr>
          </a:p>
        </p:txBody>
      </p:sp>
      <p:sp>
        <p:nvSpPr>
          <p:cNvPr id="69650" name="Line 20"/>
          <p:cNvSpPr>
            <a:spLocks noChangeShapeType="1"/>
          </p:cNvSpPr>
          <p:nvPr/>
        </p:nvSpPr>
        <p:spPr bwMode="auto">
          <a:xfrm flipV="1">
            <a:off x="6046596" y="2962276"/>
            <a:ext cx="550974" cy="62547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333399"/>
              </a:solidFill>
              <a:effectLst/>
              <a:uLnTx/>
              <a:uFillTx/>
              <a:latin typeface="Arial" panose="020B0604020202020204" pitchFamily="34" charset="0"/>
              <a:ea typeface="+mn-ea"/>
              <a:cs typeface="+mn-cs"/>
            </a:endParaRPr>
          </a:p>
        </p:txBody>
      </p:sp>
      <p:sp>
        <p:nvSpPr>
          <p:cNvPr id="69651" name="Line 21"/>
          <p:cNvSpPr>
            <a:spLocks noChangeShapeType="1"/>
          </p:cNvSpPr>
          <p:nvPr/>
        </p:nvSpPr>
        <p:spPr bwMode="auto">
          <a:xfrm>
            <a:off x="6064979" y="4999830"/>
            <a:ext cx="532591" cy="58975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333399"/>
              </a:solidFill>
              <a:effectLst/>
              <a:uLnTx/>
              <a:uFillTx/>
              <a:latin typeface="Arial" panose="020B0604020202020204" pitchFamily="34" charset="0"/>
              <a:ea typeface="+mn-ea"/>
              <a:cs typeface="+mn-cs"/>
            </a:endParaRPr>
          </a:p>
        </p:txBody>
      </p:sp>
      <p:sp>
        <p:nvSpPr>
          <p:cNvPr id="69652" name="Text Box 22"/>
          <p:cNvSpPr txBox="1">
            <a:spLocks noChangeArrowheads="1"/>
          </p:cNvSpPr>
          <p:nvPr/>
        </p:nvSpPr>
        <p:spPr bwMode="auto">
          <a:xfrm>
            <a:off x="6369051" y="6338888"/>
            <a:ext cx="3889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de-DE" altLang="de-DE" sz="1800" b="1" i="0" u="none" strike="noStrike" kern="1200" cap="none" spc="0" normalizeH="0" baseline="0" noProof="0">
                <a:ln>
                  <a:noFill/>
                </a:ln>
                <a:solidFill>
                  <a:srgbClr val="003300"/>
                </a:solidFill>
                <a:effectLst/>
                <a:uLnTx/>
                <a:uFillTx/>
                <a:latin typeface="Arial" panose="020B0604020202020204" pitchFamily="34" charset="0"/>
                <a:ea typeface="+mn-ea"/>
                <a:cs typeface="+mn-cs"/>
              </a:rPr>
              <a:t>(in Anlehnung an Vaitl, 1993)</a:t>
            </a:r>
          </a:p>
        </p:txBody>
      </p:sp>
      <p:sp>
        <p:nvSpPr>
          <p:cNvPr id="69653" name="Textfeld 1"/>
          <p:cNvSpPr txBox="1">
            <a:spLocks noChangeArrowheads="1"/>
          </p:cNvSpPr>
          <p:nvPr/>
        </p:nvSpPr>
        <p:spPr bwMode="auto">
          <a:xfrm>
            <a:off x="6727826" y="2490788"/>
            <a:ext cx="3940175" cy="37385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auto" latinLnBrk="0" hangingPunct="0">
              <a:lnSpc>
                <a:spcPct val="150000"/>
              </a:lnSpc>
              <a:spcBef>
                <a:spcPct val="0"/>
              </a:spcBef>
              <a:spcAft>
                <a:spcPts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Differenzierung der Körperwahrnehmung</a:t>
            </a:r>
          </a:p>
          <a:p>
            <a:pPr marL="0" marR="0" lvl="0" indent="0" algn="l" defTabSz="914400" rtl="0" eaLnBrk="0" fontAlgn="auto" latinLnBrk="0" hangingPunct="0">
              <a:lnSpc>
                <a:spcPct val="150000"/>
              </a:lnSpc>
              <a:spcBef>
                <a:spcPct val="0"/>
              </a:spcBef>
              <a:spcAft>
                <a:spcPts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Training von Aufmerksamkeitslenkung</a:t>
            </a:r>
          </a:p>
          <a:p>
            <a:pPr marL="0" marR="0" lvl="0" indent="0" algn="l" defTabSz="914400" rtl="0" eaLnBrk="0" fontAlgn="auto" latinLnBrk="0" hangingPunct="0">
              <a:lnSpc>
                <a:spcPct val="150000"/>
              </a:lnSpc>
              <a:spcBef>
                <a:spcPct val="0"/>
              </a:spcBef>
              <a:spcAft>
                <a:spcPts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Erleben von Selbststeuerung und Selbstkontrolle</a:t>
            </a:r>
          </a:p>
          <a:p>
            <a:pPr marL="0" marR="0" lvl="0" indent="0" algn="l" defTabSz="914400" rtl="0" eaLnBrk="0" fontAlgn="auto" latinLnBrk="0" hangingPunct="0">
              <a:lnSpc>
                <a:spcPct val="150000"/>
              </a:lnSpc>
              <a:spcBef>
                <a:spcPct val="0"/>
              </a:spcBef>
              <a:spcAft>
                <a:spcPts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Verbesserung der Stressabwehr</a:t>
            </a:r>
          </a:p>
          <a:p>
            <a:pPr marL="0" marR="0" lvl="0" indent="0" algn="l" defTabSz="914400" rtl="0" eaLnBrk="0" fontAlgn="auto" latinLnBrk="0" hangingPunct="0">
              <a:lnSpc>
                <a:spcPct val="150000"/>
              </a:lnSpc>
              <a:spcBef>
                <a:spcPct val="0"/>
              </a:spcBef>
              <a:spcAft>
                <a:spcPts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Verbesserung der Schlaffähigkeit</a:t>
            </a:r>
          </a:p>
          <a:p>
            <a:pPr marL="0" marR="0" lvl="0" indent="0" algn="l" defTabSz="914400" rtl="0" eaLnBrk="0" fontAlgn="auto" latinLnBrk="0" hangingPunct="0">
              <a:lnSpc>
                <a:spcPct val="150000"/>
              </a:lnSpc>
              <a:spcBef>
                <a:spcPct val="0"/>
              </a:spcBef>
              <a:spcAft>
                <a:spcPts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Veränderte Schmerzwahrnehmung</a:t>
            </a:r>
          </a:p>
          <a:p>
            <a:pPr marL="0" marR="0" lvl="0" indent="0" algn="l" defTabSz="914400" rtl="0" eaLnBrk="0" fontAlgn="auto" latinLnBrk="0" hangingPunct="0">
              <a:lnSpc>
                <a:spcPct val="150000"/>
              </a:lnSpc>
              <a:spcBef>
                <a:spcPct val="0"/>
              </a:spcBef>
              <a:spcAft>
                <a:spcPts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Ablenkung und Distanzierung</a:t>
            </a:r>
          </a:p>
          <a:p>
            <a:pPr marL="0" marR="0" lvl="0" indent="0" algn="l" defTabSz="914400" rtl="0" eaLnBrk="0" fontAlgn="auto" latinLnBrk="0" hangingPunct="0">
              <a:lnSpc>
                <a:spcPct val="150000"/>
              </a:lnSpc>
              <a:spcBef>
                <a:spcPct val="0"/>
              </a:spcBef>
              <a:spcAft>
                <a:spcPts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Affektive Abschirmung </a:t>
            </a:r>
            <a:r>
              <a:rPr kumimoji="0" lang="de-DE" altLang="de-DE"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(„Resonanzdämpfung“)</a:t>
            </a:r>
          </a:p>
          <a:p>
            <a:pPr marL="0" marR="0" lvl="0" indent="0" algn="l" defTabSz="914400" rtl="0" eaLnBrk="0" fontAlgn="auto" latinLnBrk="0" hangingPunct="0">
              <a:lnSpc>
                <a:spcPct val="150000"/>
              </a:lnSpc>
              <a:spcBef>
                <a:spcPct val="0"/>
              </a:spcBef>
              <a:spcAft>
                <a:spcPts val="0"/>
              </a:spcAft>
              <a:buClrTx/>
              <a:buSzTx/>
              <a:buFontTx/>
              <a:buNone/>
              <a:tabLst/>
              <a:defRPr/>
            </a:pPr>
            <a:endParaRPr kumimoji="0" lang="de-DE" altLang="de-DE"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 name="Grafik 1"/>
          <p:cNvPicPr>
            <a:picLocks noChangeAspect="1"/>
          </p:cNvPicPr>
          <p:nvPr/>
        </p:nvPicPr>
        <p:blipFill>
          <a:blip r:embed="rId2"/>
          <a:stretch>
            <a:fillRect/>
          </a:stretch>
        </p:blipFill>
        <p:spPr>
          <a:xfrm>
            <a:off x="2438056" y="4931164"/>
            <a:ext cx="1786283" cy="658425"/>
          </a:xfrm>
          <a:prstGeom prst="rect">
            <a:avLst/>
          </a:prstGeom>
        </p:spPr>
      </p:pic>
      <p:sp>
        <p:nvSpPr>
          <p:cNvPr id="23" name="Line 19"/>
          <p:cNvSpPr>
            <a:spLocks noChangeShapeType="1"/>
          </p:cNvSpPr>
          <p:nvPr/>
        </p:nvSpPr>
        <p:spPr bwMode="auto">
          <a:xfrm flipV="1">
            <a:off x="4152106" y="5285515"/>
            <a:ext cx="445486" cy="75622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333399"/>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00480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9650"/>
                                        </p:tgtEl>
                                        <p:attrNameLst>
                                          <p:attrName>style.visibility</p:attrName>
                                        </p:attrNameLst>
                                      </p:cBhvr>
                                      <p:to>
                                        <p:strVal val="visible"/>
                                      </p:to>
                                    </p:set>
                                    <p:animEffect transition="in" filter="wipe(down)">
                                      <p:cBhvr>
                                        <p:cTn id="7" dur="500"/>
                                        <p:tgtEl>
                                          <p:spTgt spid="696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9651"/>
                                        </p:tgtEl>
                                        <p:attrNameLst>
                                          <p:attrName>style.visibility</p:attrName>
                                        </p:attrNameLst>
                                      </p:cBhvr>
                                      <p:to>
                                        <p:strVal val="visible"/>
                                      </p:to>
                                    </p:set>
                                    <p:animEffect transition="in" filter="wipe(up)">
                                      <p:cBhvr>
                                        <p:cTn id="10" dur="500"/>
                                        <p:tgtEl>
                                          <p:spTgt spid="6965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50" grpId="0" animBg="1"/>
      <p:bldP spid="69651" grpId="0" animBg="1"/>
      <p:bldP spid="6965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body" idx="1"/>
          </p:nvPr>
        </p:nvSpPr>
        <p:spPr>
          <a:xfrm>
            <a:off x="767705" y="754401"/>
            <a:ext cx="9853161" cy="5616575"/>
          </a:xfrm>
        </p:spPr>
        <p:txBody>
          <a:bodyPr/>
          <a:lstStyle/>
          <a:p>
            <a:pPr eaLnBrk="1" hangingPunct="1">
              <a:lnSpc>
                <a:spcPct val="90000"/>
              </a:lnSpc>
              <a:buFont typeface="Wingdings" panose="05000000000000000000" pitchFamily="2" charset="2"/>
              <a:buNone/>
              <a:defRPr/>
            </a:pPr>
            <a:endParaRPr lang="de-DE" altLang="de-DE" sz="1000" b="1" dirty="0">
              <a:solidFill>
                <a:srgbClr val="0099FF"/>
              </a:solidFill>
            </a:endParaRPr>
          </a:p>
          <a:p>
            <a:pPr eaLnBrk="1" hangingPunct="1">
              <a:lnSpc>
                <a:spcPct val="120000"/>
              </a:lnSpc>
              <a:defRPr/>
            </a:pPr>
            <a:r>
              <a:rPr lang="de-DE" altLang="de-DE" sz="2400" dirty="0"/>
              <a:t>Erlernen bzw. Konditionieren einer </a:t>
            </a:r>
            <a:r>
              <a:rPr lang="de-DE" altLang="de-DE" sz="2400" b="1" dirty="0"/>
              <a:t>Entspannungsreaktion</a:t>
            </a:r>
          </a:p>
          <a:p>
            <a:pPr eaLnBrk="1" hangingPunct="1">
              <a:lnSpc>
                <a:spcPct val="120000"/>
              </a:lnSpc>
              <a:defRPr/>
            </a:pPr>
            <a:r>
              <a:rPr lang="de-DE" altLang="de-DE" sz="2400" dirty="0"/>
              <a:t>Differenzierung der </a:t>
            </a:r>
            <a:r>
              <a:rPr lang="de-DE" altLang="de-DE" sz="2400" b="1" dirty="0"/>
              <a:t>Körperwahrnehmung</a:t>
            </a:r>
          </a:p>
          <a:p>
            <a:pPr eaLnBrk="1" hangingPunct="1">
              <a:lnSpc>
                <a:spcPct val="120000"/>
              </a:lnSpc>
              <a:defRPr/>
            </a:pPr>
            <a:r>
              <a:rPr lang="de-DE" altLang="de-DE" sz="2400" dirty="0"/>
              <a:t>Training von </a:t>
            </a:r>
            <a:r>
              <a:rPr lang="de-DE" altLang="de-DE" sz="2400" b="1" dirty="0"/>
              <a:t>Aufmerksamkeitslenkung</a:t>
            </a:r>
          </a:p>
          <a:p>
            <a:pPr eaLnBrk="1" hangingPunct="1">
              <a:lnSpc>
                <a:spcPct val="120000"/>
              </a:lnSpc>
              <a:defRPr/>
            </a:pPr>
            <a:r>
              <a:rPr lang="de-DE" altLang="de-DE" sz="2400" dirty="0"/>
              <a:t>Erleben von </a:t>
            </a:r>
            <a:r>
              <a:rPr lang="de-DE" altLang="de-DE" sz="2400" b="1" dirty="0"/>
              <a:t>Selbststeuerung </a:t>
            </a:r>
            <a:r>
              <a:rPr lang="de-DE" altLang="de-DE" sz="2400" dirty="0"/>
              <a:t>und Selbstkontrolle</a:t>
            </a:r>
          </a:p>
          <a:p>
            <a:pPr eaLnBrk="1" hangingPunct="1">
              <a:lnSpc>
                <a:spcPct val="120000"/>
              </a:lnSpc>
              <a:defRPr/>
            </a:pPr>
            <a:r>
              <a:rPr lang="de-DE" altLang="de-DE" sz="2400" dirty="0"/>
              <a:t>Verbesserung der </a:t>
            </a:r>
            <a:r>
              <a:rPr lang="de-DE" altLang="de-DE" sz="2400" b="1" dirty="0"/>
              <a:t>Stressabwehr</a:t>
            </a:r>
          </a:p>
          <a:p>
            <a:pPr eaLnBrk="1" hangingPunct="1">
              <a:lnSpc>
                <a:spcPct val="120000"/>
              </a:lnSpc>
              <a:defRPr/>
            </a:pPr>
            <a:r>
              <a:rPr lang="de-DE" altLang="de-DE" sz="2400" dirty="0"/>
              <a:t>Verbesserung der </a:t>
            </a:r>
            <a:r>
              <a:rPr lang="de-DE" altLang="de-DE" sz="2400" b="1" dirty="0"/>
              <a:t>Schlaffähigkeit</a:t>
            </a:r>
          </a:p>
          <a:p>
            <a:pPr eaLnBrk="1" hangingPunct="1">
              <a:lnSpc>
                <a:spcPct val="120000"/>
              </a:lnSpc>
              <a:defRPr/>
            </a:pPr>
            <a:r>
              <a:rPr lang="de-DE" altLang="de-DE" sz="2400" dirty="0"/>
              <a:t>Ablenkung und Distanzierung</a:t>
            </a:r>
          </a:p>
          <a:p>
            <a:pPr eaLnBrk="1" hangingPunct="1">
              <a:lnSpc>
                <a:spcPct val="120000"/>
              </a:lnSpc>
              <a:defRPr/>
            </a:pPr>
            <a:r>
              <a:rPr lang="de-DE" altLang="de-DE" sz="2400" dirty="0"/>
              <a:t>individuelle Symptombewältigung durch formelhafte Vorsatzbildung</a:t>
            </a:r>
          </a:p>
          <a:p>
            <a:pPr marL="0" indent="0" eaLnBrk="1" hangingPunct="1">
              <a:lnSpc>
                <a:spcPct val="120000"/>
              </a:lnSpc>
              <a:buNone/>
              <a:defRPr/>
            </a:pPr>
            <a:endParaRPr lang="de-DE" altLang="de-DE" sz="800" dirty="0"/>
          </a:p>
          <a:p>
            <a:pPr marL="0" indent="0" eaLnBrk="1" hangingPunct="1">
              <a:lnSpc>
                <a:spcPct val="120000"/>
              </a:lnSpc>
              <a:buNone/>
              <a:defRPr/>
            </a:pPr>
            <a:r>
              <a:rPr lang="de-DE" altLang="de-DE" sz="2400" dirty="0"/>
              <a:t>Entspannungsverfahren sind ein </a:t>
            </a:r>
            <a:r>
              <a:rPr lang="de-DE" altLang="de-DE" sz="2400" b="1" dirty="0">
                <a:effectLst>
                  <a:outerShdw blurRad="38100" dist="38100" dir="2700000" algn="tl">
                    <a:srgbClr val="000000">
                      <a:alpha val="43137"/>
                    </a:srgbClr>
                  </a:outerShdw>
                </a:effectLst>
              </a:rPr>
              <a:t>Basispsychotherapeutikum</a:t>
            </a:r>
          </a:p>
        </p:txBody>
      </p:sp>
      <p:sp>
        <p:nvSpPr>
          <p:cNvPr id="216067" name="Rectangle 3"/>
          <p:cNvSpPr>
            <a:spLocks noGrp="1" noChangeArrowheads="1"/>
          </p:cNvSpPr>
          <p:nvPr>
            <p:ph type="title"/>
          </p:nvPr>
        </p:nvSpPr>
        <p:spPr>
          <a:xfrm>
            <a:off x="614597" y="211632"/>
            <a:ext cx="9720394" cy="647700"/>
          </a:xfrm>
        </p:spPr>
        <p:txBody>
          <a:bodyPr anchor="b"/>
          <a:lstStyle/>
          <a:p>
            <a:pPr eaLnBrk="1" hangingPunct="1">
              <a:defRPr/>
            </a:pPr>
            <a:r>
              <a:rPr lang="de-DE" altLang="de-DE" sz="3200" dirty="0">
                <a:effectLst>
                  <a:outerShdw blurRad="38100" dist="38100" dir="2700000" algn="tl">
                    <a:srgbClr val="000000">
                      <a:alpha val="43137"/>
                    </a:srgbClr>
                  </a:outerShdw>
                </a:effectLst>
              </a:rPr>
              <a:t>Entspannungsverfahren – was wirkt klinisch ?</a:t>
            </a:r>
          </a:p>
        </p:txBody>
      </p:sp>
      <p:pic>
        <p:nvPicPr>
          <p:cNvPr id="4" name="Picture 3" descr="mso2CBA5"/>
          <p:cNvPicPr>
            <a:picLocks noChangeAspect="1" noChangeArrowheads="1"/>
          </p:cNvPicPr>
          <p:nvPr/>
        </p:nvPicPr>
        <p:blipFill>
          <a:blip r:embed="rId2" cstate="print">
            <a:lum contrast="6000"/>
            <a:extLst>
              <a:ext uri="{28A0092B-C50C-407E-A947-70E740481C1C}">
                <a14:useLocalDpi xmlns:a14="http://schemas.microsoft.com/office/drawing/2010/main" val="0"/>
              </a:ext>
            </a:extLst>
          </a:blip>
          <a:srcRect r="2611" b="2245"/>
          <a:stretch>
            <a:fillRect/>
          </a:stretch>
        </p:blipFill>
        <p:spPr>
          <a:xfrm>
            <a:off x="8447965" y="1462873"/>
            <a:ext cx="3502452" cy="2911234"/>
          </a:xfrm>
          <a:prstGeom prst="rect">
            <a:avLst/>
          </a:prstGeo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37345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11298">
                                            <p:txEl>
                                              <p:pRg st="10" end="10"/>
                                            </p:txEl>
                                          </p:spTgt>
                                        </p:tgtEl>
                                        <p:attrNameLst>
                                          <p:attrName>style.visibility</p:attrName>
                                        </p:attrNameLst>
                                      </p:cBhvr>
                                      <p:to>
                                        <p:strVal val="visible"/>
                                      </p:to>
                                    </p:set>
                                    <p:animEffect transition="in" filter="wipe(left)">
                                      <p:cBhvr>
                                        <p:cTn id="7" dur="2000"/>
                                        <p:tgtEl>
                                          <p:spTgt spid="31129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Titel 1">
            <a:extLst>
              <a:ext uri="{FF2B5EF4-FFF2-40B4-BE49-F238E27FC236}">
                <a16:creationId xmlns:a16="http://schemas.microsoft.com/office/drawing/2014/main" id="{311F9F80-7232-48AC-9B12-554E53506C2B}"/>
              </a:ext>
            </a:extLst>
          </p:cNvPr>
          <p:cNvSpPr>
            <a:spLocks noGrp="1"/>
          </p:cNvSpPr>
          <p:nvPr>
            <p:ph type="title"/>
          </p:nvPr>
        </p:nvSpPr>
        <p:spPr/>
        <p:txBody>
          <a:bodyPr/>
          <a:lstStyle/>
          <a:p>
            <a:endParaRPr lang="de-DE" altLang="de-DE" dirty="0"/>
          </a:p>
        </p:txBody>
      </p:sp>
      <p:pic>
        <p:nvPicPr>
          <p:cNvPr id="409603" name="Inhaltsplatzhalter 4">
            <a:extLst>
              <a:ext uri="{FF2B5EF4-FFF2-40B4-BE49-F238E27FC236}">
                <a16:creationId xmlns:a16="http://schemas.microsoft.com/office/drawing/2014/main" id="{0E08A0AD-B659-4C95-BCC8-F1818DB6454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01334" y="-114241"/>
            <a:ext cx="11033466" cy="6958860"/>
          </a:xfrm>
        </p:spPr>
      </p:pic>
      <p:sp>
        <p:nvSpPr>
          <p:cNvPr id="4" name="Foliennummernplatzhalter 3">
            <a:extLst>
              <a:ext uri="{FF2B5EF4-FFF2-40B4-BE49-F238E27FC236}">
                <a16:creationId xmlns:a16="http://schemas.microsoft.com/office/drawing/2014/main" id="{70B2B730-5436-41EC-95DD-BC6F27CA1E8B}"/>
              </a:ext>
            </a:extLst>
          </p:cNvPr>
          <p:cNvSpPr>
            <a:spLocks noGrp="1"/>
          </p:cNvSpPr>
          <p:nvPr>
            <p:ph type="sldNum" sz="quarter" idx="12"/>
          </p:nvPr>
        </p:nvSpPr>
        <p:spPr/>
        <p:txBody>
          <a:bodyPr/>
          <a:lstStyle>
            <a:lvl1pPr>
              <a:defRPr sz="2800" b="1">
                <a:solidFill>
                  <a:schemeClr val="tx1"/>
                </a:solidFill>
                <a:latin typeface="Arial" panose="020B0604020202020204" pitchFamily="34" charset="0"/>
              </a:defRPr>
            </a:lvl1pPr>
            <a:lvl2pPr marL="742950" indent="-285750">
              <a:defRPr sz="2800" b="1">
                <a:solidFill>
                  <a:schemeClr val="tx1"/>
                </a:solidFill>
                <a:latin typeface="Arial" panose="020B0604020202020204" pitchFamily="34" charset="0"/>
              </a:defRPr>
            </a:lvl2pPr>
            <a:lvl3pPr marL="1143000" indent="-228600">
              <a:defRPr sz="2800" b="1">
                <a:solidFill>
                  <a:schemeClr val="tx1"/>
                </a:solidFill>
                <a:latin typeface="Arial" panose="020B0604020202020204" pitchFamily="34" charset="0"/>
              </a:defRPr>
            </a:lvl3pPr>
            <a:lvl4pPr marL="1600200" indent="-228600">
              <a:defRPr sz="2800" b="1">
                <a:solidFill>
                  <a:schemeClr val="tx1"/>
                </a:solidFill>
                <a:latin typeface="Arial" panose="020B0604020202020204" pitchFamily="34" charset="0"/>
              </a:defRPr>
            </a:lvl4pPr>
            <a:lvl5pPr marL="2057400" indent="-228600">
              <a:defRPr sz="2800" b="1">
                <a:solidFill>
                  <a:schemeClr val="tx1"/>
                </a:solidFill>
                <a:latin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5DA2EF5-AE2A-4837-8760-ED6B001F4BF4}" type="slidenum">
              <a:rPr kumimoji="0" lang="de-DE" altLang="en-US" sz="1200" b="1"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altLang="en-US" sz="1200" b="1" i="0" u="none" strike="noStrike" kern="1200" cap="none" spc="0" normalizeH="0" baseline="0" noProof="0" dirty="0">
              <a:ln>
                <a:noFill/>
              </a:ln>
              <a:solidFill>
                <a:srgbClr val="898989"/>
              </a:solidFill>
              <a:effectLst/>
              <a:uLnTx/>
              <a:uFillTx/>
              <a:latin typeface="Arial" panose="020B0604020202020204" pitchFamily="34" charset="0"/>
              <a:ea typeface="+mn-ea"/>
              <a:cs typeface="+mn-cs"/>
            </a:endParaRPr>
          </a:p>
        </p:txBody>
      </p:sp>
      <p:sp>
        <p:nvSpPr>
          <p:cNvPr id="5" name="Rechteck 4">
            <a:extLst>
              <a:ext uri="{FF2B5EF4-FFF2-40B4-BE49-F238E27FC236}">
                <a16:creationId xmlns:a16="http://schemas.microsoft.com/office/drawing/2014/main" id="{DE52087A-504C-41FD-8450-19DAE451B0E7}"/>
              </a:ext>
            </a:extLst>
          </p:cNvPr>
          <p:cNvSpPr>
            <a:spLocks noChangeArrowheads="1"/>
          </p:cNvSpPr>
          <p:nvPr/>
        </p:nvSpPr>
        <p:spPr bwMode="auto">
          <a:xfrm>
            <a:off x="8339137" y="6568895"/>
            <a:ext cx="3286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DE" altLang="de-DE"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(Quelle: Repro 2013)</a:t>
            </a:r>
          </a:p>
        </p:txBody>
      </p:sp>
      <p:sp>
        <p:nvSpPr>
          <p:cNvPr id="2" name="Textfeld 1">
            <a:extLst>
              <a:ext uri="{FF2B5EF4-FFF2-40B4-BE49-F238E27FC236}">
                <a16:creationId xmlns:a16="http://schemas.microsoft.com/office/drawing/2014/main" id="{A65A30FD-4C9A-410E-A135-7BA0778352CF}"/>
              </a:ext>
            </a:extLst>
          </p:cNvPr>
          <p:cNvSpPr txBox="1"/>
          <p:nvPr/>
        </p:nvSpPr>
        <p:spPr>
          <a:xfrm>
            <a:off x="2638300" y="136525"/>
            <a:ext cx="7437903" cy="107721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panose="020F0502020204030204"/>
                <a:ea typeface="+mn-ea"/>
                <a:cs typeface="+mn-cs"/>
              </a:rPr>
              <a:t>Das autonome Nervensystem in ständiger Aktivierung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Calibri" panose="020F0502020204030204"/>
                <a:ea typeface="+mn-ea"/>
                <a:cs typeface="+mn-cs"/>
              </a:rPr>
              <a:t>z.B. bei sehr leistungsbezogenen Persönlichkeiten, schlechter Stressimmunisierung, schweren psychischen Störungen …. </a:t>
            </a:r>
          </a:p>
        </p:txBody>
      </p:sp>
      <p:pic>
        <p:nvPicPr>
          <p:cNvPr id="8" name="Inhaltsplatzhalter 4">
            <a:extLst>
              <a:ext uri="{FF2B5EF4-FFF2-40B4-BE49-F238E27FC236}">
                <a16:creationId xmlns:a16="http://schemas.microsoft.com/office/drawing/2014/main" id="{ACEF65FA-DF42-F748-F459-8447786346D6}"/>
              </a:ext>
            </a:extLst>
          </p:cNvPr>
          <p:cNvPicPr>
            <a:picLocks noChangeAspect="1"/>
          </p:cNvPicPr>
          <p:nvPr/>
        </p:nvPicPr>
        <p:blipFill rotWithShape="1">
          <a:blip r:embed="rId2">
            <a:extLst>
              <a:ext uri="{28A0092B-C50C-407E-A947-70E740481C1C}">
                <a14:useLocalDpi xmlns:a14="http://schemas.microsoft.com/office/drawing/2010/main" val="0"/>
              </a:ext>
            </a:extLst>
          </a:blip>
          <a:srcRect l="50842" t="83647" r="29822" b="6423"/>
          <a:stretch/>
        </p:blipFill>
        <p:spPr bwMode="auto">
          <a:xfrm>
            <a:off x="6756399" y="6153633"/>
            <a:ext cx="2641601" cy="69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695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Titel 1">
            <a:extLst>
              <a:ext uri="{FF2B5EF4-FFF2-40B4-BE49-F238E27FC236}">
                <a16:creationId xmlns:a16="http://schemas.microsoft.com/office/drawing/2014/main" id="{92464FF0-752A-4A75-AE7F-8EF55FB79034}"/>
              </a:ext>
            </a:extLst>
          </p:cNvPr>
          <p:cNvSpPr>
            <a:spLocks noGrp="1"/>
          </p:cNvSpPr>
          <p:nvPr>
            <p:ph type="title"/>
          </p:nvPr>
        </p:nvSpPr>
        <p:spPr>
          <a:xfrm>
            <a:off x="290511" y="94504"/>
            <a:ext cx="8102991" cy="845776"/>
          </a:xfrm>
        </p:spPr>
        <p:txBody>
          <a:bodyPr/>
          <a:lstStyle/>
          <a:p>
            <a:r>
              <a:rPr lang="de-DE" altLang="de-DE" sz="3600" dirty="0" err="1">
                <a:latin typeface="Arial" panose="020B0604020202020204" pitchFamily="34" charset="0"/>
                <a:cs typeface="Arial" panose="020B0604020202020204" pitchFamily="34" charset="0"/>
              </a:rPr>
              <a:t>Polyvagaltheorie</a:t>
            </a:r>
            <a:r>
              <a:rPr lang="de-DE" altLang="de-DE" sz="3600" dirty="0">
                <a:latin typeface="Arial" panose="020B0604020202020204" pitchFamily="34" charset="0"/>
                <a:cs typeface="Arial" panose="020B0604020202020204" pitchFamily="34" charset="0"/>
              </a:rPr>
              <a:t>  </a:t>
            </a:r>
            <a:r>
              <a:rPr lang="de-DE" altLang="de-DE" sz="2400" dirty="0">
                <a:latin typeface="Arial" panose="020B0604020202020204" pitchFamily="34" charset="0"/>
                <a:cs typeface="Arial" panose="020B0604020202020204" pitchFamily="34" charset="0"/>
              </a:rPr>
              <a:t>nach Stephen </a:t>
            </a:r>
            <a:r>
              <a:rPr lang="de-DE" altLang="de-DE" sz="2400" dirty="0" err="1">
                <a:latin typeface="Arial" panose="020B0604020202020204" pitchFamily="34" charset="0"/>
                <a:cs typeface="Arial" panose="020B0604020202020204" pitchFamily="34" charset="0"/>
              </a:rPr>
              <a:t>Porges</a:t>
            </a:r>
            <a:r>
              <a:rPr lang="de-DE" altLang="de-DE" sz="2400" dirty="0">
                <a:latin typeface="Arial" panose="020B0604020202020204" pitchFamily="34" charset="0"/>
                <a:cs typeface="Arial" panose="020B0604020202020204" pitchFamily="34" charset="0"/>
              </a:rPr>
              <a:t> 1994</a:t>
            </a:r>
          </a:p>
        </p:txBody>
      </p:sp>
      <p:pic>
        <p:nvPicPr>
          <p:cNvPr id="437251" name="Grafik 3">
            <a:extLst>
              <a:ext uri="{FF2B5EF4-FFF2-40B4-BE49-F238E27FC236}">
                <a16:creationId xmlns:a16="http://schemas.microsoft.com/office/drawing/2014/main" id="{A71405A9-67AA-4139-BB9D-F5457CD536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6984" y="879435"/>
            <a:ext cx="4449567" cy="296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6900" name="Textfeld 1">
            <a:extLst>
              <a:ext uri="{FF2B5EF4-FFF2-40B4-BE49-F238E27FC236}">
                <a16:creationId xmlns:a16="http://schemas.microsoft.com/office/drawing/2014/main" id="{6B0596BC-71CB-4D25-8746-88A679BC09EB}"/>
              </a:ext>
            </a:extLst>
          </p:cNvPr>
          <p:cNvSpPr txBox="1">
            <a:spLocks noChangeArrowheads="1"/>
          </p:cNvSpPr>
          <p:nvPr/>
        </p:nvSpPr>
        <p:spPr bwMode="auto">
          <a:xfrm>
            <a:off x="1295760" y="4027069"/>
            <a:ext cx="6603539" cy="195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marR="0" lvl="0" indent="-457200" algn="l" defTabSz="914400" rtl="0" eaLnBrk="1" fontAlgn="auto" latinLnBrk="0" hangingPunct="1">
              <a:lnSpc>
                <a:spcPct val="150000"/>
              </a:lnSpc>
              <a:spcBef>
                <a:spcPct val="0"/>
              </a:spcBef>
              <a:spcAft>
                <a:spcPts val="0"/>
              </a:spcAft>
              <a:buClrTx/>
              <a:buSzTx/>
              <a:buFont typeface="Wingdings" panose="05000000000000000000" pitchFamily="2" charset="2"/>
              <a:buChar char="Ø"/>
              <a:tabLst/>
              <a:defRPr/>
            </a:pPr>
            <a:r>
              <a:rPr kumimoji="0" lang="de-DE" altLang="de-DE"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Ventraler Anteil des Parasympathikus</a:t>
            </a:r>
          </a:p>
          <a:p>
            <a:pPr marL="457200" marR="0" lvl="0" indent="-457200" algn="l" defTabSz="914400" rtl="0" eaLnBrk="1" fontAlgn="auto" latinLnBrk="0" hangingPunct="1">
              <a:lnSpc>
                <a:spcPct val="150000"/>
              </a:lnSpc>
              <a:spcBef>
                <a:spcPct val="0"/>
              </a:spcBef>
              <a:spcAft>
                <a:spcPts val="0"/>
              </a:spcAft>
              <a:buClrTx/>
              <a:buSzTx/>
              <a:buFont typeface="Wingdings" panose="05000000000000000000" pitchFamily="2" charset="2"/>
              <a:buChar char="Ø"/>
              <a:tabLst/>
              <a:defRPr/>
            </a:pPr>
            <a:r>
              <a:rPr kumimoji="0" lang="de-DE" altLang="de-DE"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Sympathikus</a:t>
            </a:r>
          </a:p>
          <a:p>
            <a:pPr marL="457200" marR="0" lvl="0" indent="-457200" algn="l" defTabSz="914400" rtl="0" eaLnBrk="1" fontAlgn="auto" latinLnBrk="0" hangingPunct="1">
              <a:lnSpc>
                <a:spcPct val="150000"/>
              </a:lnSpc>
              <a:spcBef>
                <a:spcPct val="0"/>
              </a:spcBef>
              <a:spcAft>
                <a:spcPts val="0"/>
              </a:spcAft>
              <a:buClrTx/>
              <a:buSzTx/>
              <a:buFont typeface="Wingdings" panose="05000000000000000000" pitchFamily="2" charset="2"/>
              <a:buChar char="Ø"/>
              <a:tabLst/>
              <a:defRPr/>
            </a:pPr>
            <a:r>
              <a:rPr kumimoji="0" lang="de-DE" altLang="de-DE"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Dorsaler Anteil des Parasympathikus</a:t>
            </a:r>
          </a:p>
        </p:txBody>
      </p:sp>
      <p:sp>
        <p:nvSpPr>
          <p:cNvPr id="336901" name="Rechteck 6">
            <a:extLst>
              <a:ext uri="{FF2B5EF4-FFF2-40B4-BE49-F238E27FC236}">
                <a16:creationId xmlns:a16="http://schemas.microsoft.com/office/drawing/2014/main" id="{BAF56B75-20EF-4587-858F-F17457B8DC82}"/>
              </a:ext>
            </a:extLst>
          </p:cNvPr>
          <p:cNvSpPr>
            <a:spLocks noChangeArrowheads="1"/>
          </p:cNvSpPr>
          <p:nvPr/>
        </p:nvSpPr>
        <p:spPr bwMode="auto">
          <a:xfrm>
            <a:off x="7248526" y="6519864"/>
            <a:ext cx="328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FFFFFF"/>
                </a:solidFill>
                <a:effectLst/>
                <a:uLnTx/>
                <a:uFillTx/>
                <a:latin typeface="Times New Roman" panose="02020603050405020304" pitchFamily="18" charset="0"/>
                <a:ea typeface="+mn-ea"/>
                <a:cs typeface="Arial" panose="020B0604020202020204" pitchFamily="34" charset="0"/>
              </a:rPr>
              <a:t>(</a:t>
            </a:r>
            <a:r>
              <a:rPr kumimoji="0" lang="de-DE" altLang="de-DE"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Quelle: Repro 2017</a:t>
            </a:r>
          </a:p>
        </p:txBody>
      </p:sp>
      <p:pic>
        <p:nvPicPr>
          <p:cNvPr id="336902" name="Grafik 1">
            <a:extLst>
              <a:ext uri="{FF2B5EF4-FFF2-40B4-BE49-F238E27FC236}">
                <a16:creationId xmlns:a16="http://schemas.microsoft.com/office/drawing/2014/main" id="{ABBBA2EC-C0CF-4498-94F0-954ABDA68B9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07571" y="226863"/>
            <a:ext cx="3093918" cy="434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219343"/>
      </p:ext>
    </p:extLst>
  </p:cSld>
  <p:clrMapOvr>
    <a:masterClrMapping/>
  </p:clrMapOvr>
  <p:transition spd="slow">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3" name="Inhaltsplatzhalter 3">
            <a:hlinkClick r:id="rId2" action="ppaction://hlinksldjump"/>
            <a:extLst>
              <a:ext uri="{FF2B5EF4-FFF2-40B4-BE49-F238E27FC236}">
                <a16:creationId xmlns:a16="http://schemas.microsoft.com/office/drawing/2014/main" id="{C40528A8-DDE7-4EC0-9877-838FA71ADC8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701760" y="-94891"/>
            <a:ext cx="8354793" cy="7254816"/>
          </a:xfrm>
        </p:spPr>
      </p:pic>
      <p:sp>
        <p:nvSpPr>
          <p:cNvPr id="337924" name="Rechteck 6">
            <a:extLst>
              <a:ext uri="{FF2B5EF4-FFF2-40B4-BE49-F238E27FC236}">
                <a16:creationId xmlns:a16="http://schemas.microsoft.com/office/drawing/2014/main" id="{A27DEC72-CB6B-4003-9504-88C95A7AE09D}"/>
              </a:ext>
            </a:extLst>
          </p:cNvPr>
          <p:cNvSpPr>
            <a:spLocks noChangeArrowheads="1"/>
          </p:cNvSpPr>
          <p:nvPr/>
        </p:nvSpPr>
        <p:spPr bwMode="auto">
          <a:xfrm>
            <a:off x="8587855" y="6492874"/>
            <a:ext cx="328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Quelle: </a:t>
            </a:r>
            <a:r>
              <a:rPr kumimoji="0" lang="de-DE" altLang="de-DE" sz="1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Porges</a:t>
            </a:r>
            <a:r>
              <a:rPr kumimoji="0" lang="de-DE" altLang="de-DE"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2014</a:t>
            </a:r>
          </a:p>
        </p:txBody>
      </p:sp>
      <p:sp>
        <p:nvSpPr>
          <p:cNvPr id="2" name="Abgerundetes Rechteck 1">
            <a:hlinkClick r:id="rId4" action="ppaction://hlinkfile"/>
          </p:cNvPr>
          <p:cNvSpPr/>
          <p:nvPr/>
        </p:nvSpPr>
        <p:spPr>
          <a:xfrm>
            <a:off x="1095615" y="-97660"/>
            <a:ext cx="9567081" cy="19509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bgerundetes Rechteck 5"/>
          <p:cNvSpPr/>
          <p:nvPr/>
        </p:nvSpPr>
        <p:spPr>
          <a:xfrm>
            <a:off x="838200" y="3414858"/>
            <a:ext cx="3351663" cy="33859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bgerundetes Rechteck 6"/>
          <p:cNvSpPr/>
          <p:nvPr/>
        </p:nvSpPr>
        <p:spPr>
          <a:xfrm>
            <a:off x="4189863" y="3414858"/>
            <a:ext cx="2471782" cy="33859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bgerundetes Rechteck 7"/>
          <p:cNvSpPr/>
          <p:nvPr/>
        </p:nvSpPr>
        <p:spPr>
          <a:xfrm>
            <a:off x="6704890" y="3472009"/>
            <a:ext cx="3351663" cy="33859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0" descr="H:\Fotolia_14430158.jpg">
            <a:extLst>
              <a:ext uri="{FF2B5EF4-FFF2-40B4-BE49-F238E27FC236}">
                <a16:creationId xmlns:a16="http://schemas.microsoft.com/office/drawing/2014/main" id="{D82FCF88-C7F1-41FA-A087-760DB36545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215748"/>
            <a:ext cx="2828298" cy="308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AC67FB86-2E67-445E-9B07-8B7AB4BFF746}"/>
              </a:ext>
            </a:extLst>
          </p:cNvPr>
          <p:cNvPicPr>
            <a:picLocks noChangeAspect="1" noChangeArrowheads="1"/>
          </p:cNvPicPr>
          <p:nvPr/>
        </p:nvPicPr>
        <p:blipFill rotWithShape="1">
          <a:blip r:embed="rId6">
            <a:lum bright="-12000" contrast="20000"/>
            <a:extLst>
              <a:ext uri="{28A0092B-C50C-407E-A947-70E740481C1C}">
                <a14:useLocalDpi xmlns:a14="http://schemas.microsoft.com/office/drawing/2010/main" val="0"/>
              </a:ext>
            </a:extLst>
          </a:blip>
          <a:srcRect r="60299"/>
          <a:stretch/>
        </p:blipFill>
        <p:spPr bwMode="auto">
          <a:xfrm>
            <a:off x="4007320" y="981358"/>
            <a:ext cx="2880113" cy="4506083"/>
          </a:xfrm>
          <a:prstGeom prst="rect">
            <a:avLst/>
          </a:prstGeom>
          <a:noFill/>
          <a:ln>
            <a:noFill/>
          </a:ln>
          <a:effectLst/>
          <a:extLst>
            <a:ext uri="{909E8E84-426E-40DD-AFC4-6F175D3DCCD1}">
              <a14:hiddenFill xmlns:a14="http://schemas.microsoft.com/office/drawing/2010/main">
                <a:solidFill>
                  <a:srgbClr val="81A4FD"/>
                </a:solidFill>
              </a14:hiddenFill>
            </a:ext>
            <a:ext uri="{91240B29-F687-4F45-9708-019B960494DF}">
              <a14:hiddenLine xmlns:a14="http://schemas.microsoft.com/office/drawing/2010/main" w="12700">
                <a:solidFill>
                  <a:srgbClr val="3CE1F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46064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2000" fill="hold"/>
                                        <p:tgtEl>
                                          <p:spTgt spid="9"/>
                                        </p:tgtEl>
                                        <p:attrNameLst>
                                          <p:attrName>ppt_w</p:attrName>
                                        </p:attrNameLst>
                                      </p:cBhvr>
                                      <p:tavLst>
                                        <p:tav tm="0">
                                          <p:val>
                                            <p:fltVal val="0"/>
                                          </p:val>
                                        </p:tav>
                                        <p:tav tm="100000">
                                          <p:val>
                                            <p:strVal val="#ppt_w"/>
                                          </p:val>
                                        </p:tav>
                                      </p:tavLst>
                                    </p:anim>
                                    <p:anim calcmode="lin" valueType="num">
                                      <p:cBhvr>
                                        <p:cTn id="18" dur="2000" fill="hold"/>
                                        <p:tgtEl>
                                          <p:spTgt spid="9"/>
                                        </p:tgtEl>
                                        <p:attrNameLst>
                                          <p:attrName>ppt_h</p:attrName>
                                        </p:attrNameLst>
                                      </p:cBhvr>
                                      <p:tavLst>
                                        <p:tav tm="0">
                                          <p:val>
                                            <p:fltVal val="0"/>
                                          </p:val>
                                        </p:tav>
                                        <p:tav tm="100000">
                                          <p:val>
                                            <p:strVal val="#ppt_h"/>
                                          </p:val>
                                        </p:tav>
                                      </p:tavLst>
                                    </p:anim>
                                    <p:animEffect transition="in" filter="fade">
                                      <p:cBhvr>
                                        <p:cTn id="19" dur="2000"/>
                                        <p:tgtEl>
                                          <p:spTgt spid="9"/>
                                        </p:tgtEl>
                                      </p:cBhvr>
                                    </p:animEffect>
                                  </p:childTnLst>
                                </p:cTn>
                              </p:par>
                              <p:par>
                                <p:cTn id="20" presetID="6" presetClass="emph" presetSubtype="0" fill="hold" nodeType="withEffect">
                                  <p:stCondLst>
                                    <p:cond delay="0"/>
                                  </p:stCondLst>
                                  <p:childTnLst>
                                    <p:animScale>
                                      <p:cBhvr>
                                        <p:cTn id="21" dur="2000" fill="hold"/>
                                        <p:tgtEl>
                                          <p:spTgt spid="9"/>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2000" fill="hold"/>
                                        <p:tgtEl>
                                          <p:spTgt spid="10"/>
                                        </p:tgtEl>
                                        <p:attrNameLst>
                                          <p:attrName>ppt_w</p:attrName>
                                        </p:attrNameLst>
                                      </p:cBhvr>
                                      <p:tavLst>
                                        <p:tav tm="0">
                                          <p:val>
                                            <p:fltVal val="0"/>
                                          </p:val>
                                        </p:tav>
                                        <p:tav tm="100000">
                                          <p:val>
                                            <p:strVal val="#ppt_w"/>
                                          </p:val>
                                        </p:tav>
                                      </p:tavLst>
                                    </p:anim>
                                    <p:anim calcmode="lin" valueType="num">
                                      <p:cBhvr>
                                        <p:cTn id="37" dur="2000" fill="hold"/>
                                        <p:tgtEl>
                                          <p:spTgt spid="10"/>
                                        </p:tgtEl>
                                        <p:attrNameLst>
                                          <p:attrName>ppt_h</p:attrName>
                                        </p:attrNameLst>
                                      </p:cBhvr>
                                      <p:tavLst>
                                        <p:tav tm="0">
                                          <p:val>
                                            <p:fltVal val="0"/>
                                          </p:val>
                                        </p:tav>
                                        <p:tav tm="100000">
                                          <p:val>
                                            <p:strVal val="#ppt_h"/>
                                          </p:val>
                                        </p:tav>
                                      </p:tavLst>
                                    </p:anim>
                                    <p:animEffect transition="in" filter="fade">
                                      <p:cBhvr>
                                        <p:cTn id="38" dur="2000"/>
                                        <p:tgtEl>
                                          <p:spTgt spid="10"/>
                                        </p:tgtEl>
                                      </p:cBhvr>
                                    </p:animEffect>
                                  </p:childTnLst>
                                </p:cTn>
                              </p:par>
                              <p:par>
                                <p:cTn id="39" presetID="6" presetClass="emph" presetSubtype="0" fill="hold" nodeType="withEffect">
                                  <p:stCondLst>
                                    <p:cond delay="0"/>
                                  </p:stCondLst>
                                  <p:childTnLst>
                                    <p:animScale>
                                      <p:cBhvr>
                                        <p:cTn id="40" dur="2000" fill="hold"/>
                                        <p:tgtEl>
                                          <p:spTgt spid="10"/>
                                        </p:tgtEl>
                                      </p:cBhvr>
                                      <p:by x="150000" y="150000"/>
                                    </p:animScale>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a:extLst>
              <a:ext uri="{FF2B5EF4-FFF2-40B4-BE49-F238E27FC236}">
                <a16:creationId xmlns:a16="http://schemas.microsoft.com/office/drawing/2014/main" id="{BB801CB3-C416-413D-93EA-2966D7391AD7}"/>
              </a:ext>
            </a:extLst>
          </p:cNvPr>
          <p:cNvSpPr>
            <a:spLocks noGrp="1" noChangeArrowheads="1"/>
          </p:cNvSpPr>
          <p:nvPr>
            <p:ph type="title"/>
          </p:nvPr>
        </p:nvSpPr>
        <p:spPr>
          <a:xfrm>
            <a:off x="387666" y="203977"/>
            <a:ext cx="9483698" cy="595313"/>
          </a:xfrm>
        </p:spPr>
        <p:txBody>
          <a:bodyPr>
            <a:noAutofit/>
          </a:bodyPr>
          <a:lstStyle/>
          <a:p>
            <a:pPr eaLnBrk="1" hangingPunct="1"/>
            <a:r>
              <a:rPr lang="de-DE" altLang="de-DE" sz="3200" dirty="0">
                <a:effectLst>
                  <a:outerShdw blurRad="38100" dist="38100" dir="2700000" algn="tl">
                    <a:srgbClr val="000000">
                      <a:alpha val="43137"/>
                    </a:srgbClr>
                  </a:outerShdw>
                </a:effectLst>
                <a:latin typeface="Corbel" panose="020B0503020204020204" pitchFamily="34" charset="0"/>
              </a:rPr>
              <a:t>Fünf Aspekte zur Bedeutung der Beziehung</a:t>
            </a:r>
          </a:p>
        </p:txBody>
      </p:sp>
      <p:sp>
        <p:nvSpPr>
          <p:cNvPr id="627715" name="Rectangle 3">
            <a:extLst>
              <a:ext uri="{FF2B5EF4-FFF2-40B4-BE49-F238E27FC236}">
                <a16:creationId xmlns:a16="http://schemas.microsoft.com/office/drawing/2014/main" id="{B34B0637-E3F2-4DFF-9F05-795EE2588BCB}"/>
              </a:ext>
            </a:extLst>
          </p:cNvPr>
          <p:cNvSpPr>
            <a:spLocks noGrp="1" noChangeArrowheads="1"/>
          </p:cNvSpPr>
          <p:nvPr>
            <p:ph idx="1"/>
          </p:nvPr>
        </p:nvSpPr>
        <p:spPr>
          <a:xfrm>
            <a:off x="559280" y="1166435"/>
            <a:ext cx="10662902" cy="3987455"/>
          </a:xfrm>
        </p:spPr>
        <p:txBody>
          <a:bodyPr>
            <a:normAutofit/>
          </a:bodyPr>
          <a:lstStyle/>
          <a:p>
            <a:pPr marL="457200" indent="-457200" eaLnBrk="1" hangingPunct="1">
              <a:lnSpc>
                <a:spcPct val="110000"/>
              </a:lnSpc>
              <a:spcBef>
                <a:spcPts val="600"/>
              </a:spcBef>
              <a:spcAft>
                <a:spcPts val="600"/>
              </a:spcAft>
              <a:buFont typeface="Wingdings" panose="05000000000000000000" pitchFamily="2" charset="2"/>
              <a:buAutoNum type="arabicPeriod"/>
            </a:pPr>
            <a:r>
              <a:rPr lang="de-DE" altLang="de-DE" dirty="0">
                <a:latin typeface="Corbel" panose="020B0503020204020204" pitchFamily="34" charset="0"/>
              </a:rPr>
              <a:t>Sicherheit geben, sichere Bindung</a:t>
            </a:r>
          </a:p>
          <a:p>
            <a:pPr marL="457200" indent="-457200" eaLnBrk="1" hangingPunct="1">
              <a:lnSpc>
                <a:spcPct val="110000"/>
              </a:lnSpc>
              <a:spcBef>
                <a:spcPts val="600"/>
              </a:spcBef>
              <a:spcAft>
                <a:spcPts val="600"/>
              </a:spcAft>
              <a:buFont typeface="Wingdings" panose="05000000000000000000" pitchFamily="2" charset="2"/>
              <a:buAutoNum type="arabicPeriod"/>
            </a:pPr>
            <a:r>
              <a:rPr lang="de-DE" altLang="de-DE" dirty="0">
                <a:latin typeface="Corbel" panose="020B0503020204020204" pitchFamily="34" charset="0"/>
              </a:rPr>
              <a:t>Aktivierung des ventralen Parasympathikus (</a:t>
            </a:r>
            <a:r>
              <a:rPr lang="de-DE" altLang="de-DE" dirty="0" err="1">
                <a:latin typeface="Corbel" panose="020B0503020204020204" pitchFamily="34" charset="0"/>
              </a:rPr>
              <a:t>Polyvagaltheorie</a:t>
            </a:r>
            <a:r>
              <a:rPr lang="de-DE" altLang="de-DE" dirty="0">
                <a:latin typeface="Corbel" panose="020B0503020204020204" pitchFamily="34" charset="0"/>
              </a:rPr>
              <a:t>)</a:t>
            </a:r>
          </a:p>
          <a:p>
            <a:pPr marL="457200" indent="-457200" eaLnBrk="1" hangingPunct="1">
              <a:lnSpc>
                <a:spcPct val="110000"/>
              </a:lnSpc>
              <a:spcBef>
                <a:spcPts val="600"/>
              </a:spcBef>
              <a:spcAft>
                <a:spcPts val="600"/>
              </a:spcAft>
              <a:buFont typeface="Wingdings" panose="05000000000000000000" pitchFamily="2" charset="2"/>
              <a:buAutoNum type="arabicPeriod"/>
            </a:pPr>
            <a:r>
              <a:rPr lang="de-DE" altLang="de-DE" dirty="0">
                <a:latin typeface="Corbel" panose="020B0503020204020204" pitchFamily="34" charset="0"/>
              </a:rPr>
              <a:t>Erstes Entspannungserleben und Vorübungen im Einzelsetting</a:t>
            </a:r>
          </a:p>
          <a:p>
            <a:pPr marL="457200" indent="-457200" eaLnBrk="1" hangingPunct="1">
              <a:lnSpc>
                <a:spcPct val="110000"/>
              </a:lnSpc>
              <a:spcBef>
                <a:spcPts val="600"/>
              </a:spcBef>
              <a:spcAft>
                <a:spcPts val="600"/>
              </a:spcAft>
              <a:buFont typeface="Wingdings" panose="05000000000000000000" pitchFamily="2" charset="2"/>
              <a:buAutoNum type="arabicPeriod"/>
            </a:pPr>
            <a:r>
              <a:rPr lang="de-DE" altLang="de-DE" dirty="0">
                <a:latin typeface="Corbel" panose="020B0503020204020204" pitchFamily="34" charset="0"/>
              </a:rPr>
              <a:t>Therapeutinnen sollten eigene Entspannungserfahrungen nicht kritiklos auf PatientInnen übertragen</a:t>
            </a:r>
          </a:p>
          <a:p>
            <a:pPr marL="457200" indent="-457200" eaLnBrk="1" hangingPunct="1">
              <a:lnSpc>
                <a:spcPct val="110000"/>
              </a:lnSpc>
              <a:spcBef>
                <a:spcPts val="600"/>
              </a:spcBef>
              <a:spcAft>
                <a:spcPts val="600"/>
              </a:spcAft>
              <a:buFont typeface="Wingdings" panose="05000000000000000000" pitchFamily="2" charset="2"/>
              <a:buAutoNum type="arabicPeriod"/>
            </a:pPr>
            <a:r>
              <a:rPr lang="de-DE" altLang="de-DE" dirty="0">
                <a:latin typeface="Corbel" panose="020B0503020204020204" pitchFamily="34" charset="0"/>
              </a:rPr>
              <a:t>Interaktion, Fragen, Körperkontakt</a:t>
            </a:r>
          </a:p>
        </p:txBody>
      </p:sp>
    </p:spTree>
    <p:extLst>
      <p:ext uri="{BB962C8B-B14F-4D97-AF65-F5344CB8AC3E}">
        <p14:creationId xmlns:p14="http://schemas.microsoft.com/office/powerpoint/2010/main" val="24282043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7579251-B5EC-EDB4-2525-AB07951E265E}"/>
              </a:ext>
            </a:extLst>
          </p:cNvPr>
          <p:cNvSpPr>
            <a:spLocks noGrp="1"/>
          </p:cNvSpPr>
          <p:nvPr>
            <p:ph idx="1"/>
          </p:nvPr>
        </p:nvSpPr>
        <p:spPr>
          <a:xfrm>
            <a:off x="748144" y="1070551"/>
            <a:ext cx="11380125" cy="4906300"/>
          </a:xfrm>
        </p:spPr>
        <p:txBody>
          <a:bodyPr>
            <a:normAutofit/>
          </a:bodyPr>
          <a:lstStyle/>
          <a:p>
            <a:pPr marL="0" indent="0">
              <a:buNone/>
            </a:pPr>
            <a:r>
              <a:rPr lang="de-DE" sz="3600" dirty="0"/>
              <a:t>Prinzipien der Sicherheit bei der Entspannung</a:t>
            </a:r>
            <a:r>
              <a:rPr lang="de-DE" dirty="0"/>
              <a:t> </a:t>
            </a:r>
            <a:r>
              <a:rPr lang="de-DE" sz="2400" dirty="0"/>
              <a:t>(nach </a:t>
            </a:r>
            <a:r>
              <a:rPr lang="de-DE" sz="2400" dirty="0" err="1"/>
              <a:t>Zanotta</a:t>
            </a:r>
            <a:r>
              <a:rPr lang="de-DE" sz="2400" dirty="0"/>
              <a:t> 2022)</a:t>
            </a:r>
          </a:p>
          <a:p>
            <a:pPr marL="0" indent="0">
              <a:lnSpc>
                <a:spcPct val="150000"/>
              </a:lnSpc>
              <a:buNone/>
            </a:pPr>
            <a:r>
              <a:rPr lang="de-DE" dirty="0"/>
              <a:t>• 	</a:t>
            </a:r>
            <a:r>
              <a:rPr lang="de-DE" sz="3200" dirty="0"/>
              <a:t>Sicherheit im Therapieraum</a:t>
            </a:r>
          </a:p>
          <a:p>
            <a:pPr marL="0" indent="0">
              <a:lnSpc>
                <a:spcPct val="150000"/>
              </a:lnSpc>
              <a:buNone/>
            </a:pPr>
            <a:r>
              <a:rPr lang="de-DE" sz="3200" dirty="0"/>
              <a:t>• 	Information und Psychoedukation</a:t>
            </a:r>
          </a:p>
          <a:p>
            <a:pPr marL="0" indent="0">
              <a:lnSpc>
                <a:spcPct val="150000"/>
              </a:lnSpc>
              <a:buNone/>
            </a:pPr>
            <a:r>
              <a:rPr lang="de-DE" sz="3200" dirty="0"/>
              <a:t>• 	von der Ko-Regulation zur Selbstregulation</a:t>
            </a:r>
          </a:p>
          <a:p>
            <a:pPr marL="0" indent="0">
              <a:lnSpc>
                <a:spcPct val="150000"/>
              </a:lnSpc>
              <a:buNone/>
            </a:pPr>
            <a:r>
              <a:rPr lang="de-DE" sz="3200" dirty="0"/>
              <a:t>• 	aus passiver Ohnmacht zu Aktivität und Stärke</a:t>
            </a:r>
          </a:p>
        </p:txBody>
      </p:sp>
      <p:sp>
        <p:nvSpPr>
          <p:cNvPr id="4" name="Rectangle 2">
            <a:extLst>
              <a:ext uri="{FF2B5EF4-FFF2-40B4-BE49-F238E27FC236}">
                <a16:creationId xmlns:a16="http://schemas.microsoft.com/office/drawing/2014/main" id="{6608DAB2-8D6C-08FA-070B-5AA19DA9FB9E}"/>
              </a:ext>
            </a:extLst>
          </p:cNvPr>
          <p:cNvSpPr>
            <a:spLocks noGrp="1" noChangeArrowheads="1"/>
          </p:cNvSpPr>
          <p:nvPr>
            <p:ph type="title"/>
          </p:nvPr>
        </p:nvSpPr>
        <p:spPr>
          <a:xfrm>
            <a:off x="387666" y="203977"/>
            <a:ext cx="9483698" cy="595313"/>
          </a:xfrm>
        </p:spPr>
        <p:txBody>
          <a:bodyPr>
            <a:noAutofit/>
          </a:bodyPr>
          <a:lstStyle/>
          <a:p>
            <a:pPr eaLnBrk="1" hangingPunct="1"/>
            <a:r>
              <a:rPr lang="de-DE" altLang="de-DE" sz="3600" dirty="0">
                <a:effectLst>
                  <a:outerShdw blurRad="38100" dist="38100" dir="2700000" algn="tl">
                    <a:srgbClr val="000000">
                      <a:alpha val="43137"/>
                    </a:srgbClr>
                  </a:outerShdw>
                </a:effectLst>
                <a:latin typeface="Corbel" panose="020B0503020204020204" pitchFamily="34" charset="0"/>
              </a:rPr>
              <a:t>Aspekte zur Bedeutung der Beziehung</a:t>
            </a:r>
          </a:p>
        </p:txBody>
      </p:sp>
    </p:spTree>
    <p:extLst>
      <p:ext uri="{BB962C8B-B14F-4D97-AF65-F5344CB8AC3E}">
        <p14:creationId xmlns:p14="http://schemas.microsoft.com/office/powerpoint/2010/main" val="2387594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a:xfrm>
            <a:off x="15239" y="142442"/>
            <a:ext cx="11995266" cy="813756"/>
          </a:xfrm>
        </p:spPr>
        <p:txBody>
          <a:bodyPr>
            <a:normAutofit fontScale="90000"/>
          </a:bodyPr>
          <a:lstStyle/>
          <a:p>
            <a:pPr eaLnBrk="1" hangingPunct="1">
              <a:lnSpc>
                <a:spcPct val="90000"/>
              </a:lnSpc>
            </a:pPr>
            <a:r>
              <a:rPr lang="de-DE" sz="3100" dirty="0">
                <a:effectLst>
                  <a:outerShdw blurRad="38100" dist="38100" dir="2700000" algn="tl">
                    <a:srgbClr val="000000">
                      <a:alpha val="43137"/>
                    </a:srgbClr>
                  </a:outerShdw>
                </a:effectLst>
              </a:rPr>
              <a:t>Aufgaben des/r Therapeuten/in bei der Vermittlung eines Entspannungsverfahrens </a:t>
            </a:r>
            <a:r>
              <a:rPr lang="de-DE" sz="3100" dirty="0"/>
              <a:t>	</a:t>
            </a:r>
            <a:r>
              <a:rPr lang="de-DE" sz="2600" dirty="0"/>
              <a:t>										</a:t>
            </a:r>
            <a:r>
              <a:rPr lang="de-DE" sz="1800" b="0" dirty="0"/>
              <a:t>(nach Stetter 2000)</a:t>
            </a:r>
            <a:r>
              <a:rPr lang="de-DE" sz="1800" dirty="0"/>
              <a:t>  </a:t>
            </a:r>
          </a:p>
        </p:txBody>
      </p:sp>
      <p:sp>
        <p:nvSpPr>
          <p:cNvPr id="91139" name="Rectangle 3"/>
          <p:cNvSpPr>
            <a:spLocks noGrp="1" noChangeArrowheads="1"/>
          </p:cNvSpPr>
          <p:nvPr>
            <p:ph type="body" idx="4294967295"/>
          </p:nvPr>
        </p:nvSpPr>
        <p:spPr>
          <a:xfrm>
            <a:off x="433109" y="956198"/>
            <a:ext cx="11481800" cy="5516562"/>
          </a:xfrm>
        </p:spPr>
        <p:txBody>
          <a:bodyPr>
            <a:normAutofit/>
          </a:bodyPr>
          <a:lstStyle/>
          <a:p>
            <a:pPr eaLnBrk="1" hangingPunct="1">
              <a:lnSpc>
                <a:spcPct val="80000"/>
              </a:lnSpc>
              <a:spcAft>
                <a:spcPct val="30000"/>
              </a:spcAft>
            </a:pPr>
            <a:r>
              <a:rPr lang="de-DE" sz="2400" dirty="0"/>
              <a:t>Setting festlegen, Gruppenrahmen abstecken (Therapeut/in als Gastgeber)</a:t>
            </a:r>
          </a:p>
          <a:p>
            <a:pPr>
              <a:lnSpc>
                <a:spcPct val="80000"/>
              </a:lnSpc>
              <a:spcAft>
                <a:spcPct val="30000"/>
              </a:spcAft>
            </a:pPr>
            <a:r>
              <a:rPr lang="de-DE" sz="2400" dirty="0"/>
              <a:t>Etablieren einer positiven Arbeitsbeziehung (Therapeut/in als Vertrauensperson)</a:t>
            </a:r>
          </a:p>
          <a:p>
            <a:pPr>
              <a:lnSpc>
                <a:spcPct val="80000"/>
              </a:lnSpc>
              <a:spcAft>
                <a:spcPct val="30000"/>
              </a:spcAft>
            </a:pPr>
            <a:r>
              <a:rPr lang="de-DE" sz="2400" dirty="0"/>
              <a:t>Anleitung des Übungsablaufes  (Therapeut/in als Modell)</a:t>
            </a:r>
          </a:p>
          <a:p>
            <a:pPr eaLnBrk="1" hangingPunct="1">
              <a:lnSpc>
                <a:spcPct val="80000"/>
              </a:lnSpc>
              <a:spcAft>
                <a:spcPct val="30000"/>
              </a:spcAft>
            </a:pPr>
            <a:r>
              <a:rPr lang="de-DE" sz="2400" dirty="0"/>
              <a:t>Aufforderung zur Körperwahrnehmung</a:t>
            </a:r>
          </a:p>
          <a:p>
            <a:pPr eaLnBrk="1" hangingPunct="1">
              <a:lnSpc>
                <a:spcPct val="80000"/>
              </a:lnSpc>
              <a:spcAft>
                <a:spcPct val="30000"/>
              </a:spcAft>
            </a:pPr>
            <a:r>
              <a:rPr lang="de-DE" sz="2400" dirty="0"/>
              <a:t>Fokussierung der Wahrnehmung auf positive entspannungsfördernde Erlebnisse </a:t>
            </a:r>
          </a:p>
          <a:p>
            <a:pPr>
              <a:lnSpc>
                <a:spcPct val="80000"/>
              </a:lnSpc>
              <a:spcAft>
                <a:spcPct val="30000"/>
              </a:spcAft>
            </a:pPr>
            <a:r>
              <a:rPr lang="de-DE" sz="2400" dirty="0"/>
              <a:t>Vermittlung plausibler und überzeugender psychophysiologischer       Modellvorstellungen (Therapeut/in mit fachlicher Kompetenz)</a:t>
            </a:r>
          </a:p>
          <a:p>
            <a:pPr>
              <a:lnSpc>
                <a:spcPct val="80000"/>
              </a:lnSpc>
              <a:spcAft>
                <a:spcPct val="30000"/>
              </a:spcAft>
            </a:pPr>
            <a:r>
              <a:rPr lang="de-DE" sz="2400" dirty="0"/>
              <a:t>Betonen der Eigenständigkeit bei der Durchführung der Übungen</a:t>
            </a:r>
          </a:p>
          <a:p>
            <a:pPr eaLnBrk="1" hangingPunct="1">
              <a:lnSpc>
                <a:spcPct val="80000"/>
              </a:lnSpc>
              <a:spcAft>
                <a:spcPct val="30000"/>
              </a:spcAft>
            </a:pPr>
            <a:r>
              <a:rPr lang="de-DE" sz="2400" dirty="0"/>
              <a:t>Motivieren zum regelmäßigen Üben</a:t>
            </a:r>
          </a:p>
          <a:p>
            <a:pPr eaLnBrk="1" hangingPunct="1">
              <a:lnSpc>
                <a:spcPct val="80000"/>
              </a:lnSpc>
              <a:spcAft>
                <a:spcPct val="30000"/>
              </a:spcAft>
            </a:pPr>
            <a:r>
              <a:rPr lang="de-DE" sz="2400" dirty="0"/>
              <a:t>Differenzierung der Körperwahrnehmung, Veränderungen und Entwicklungen würdigen</a:t>
            </a:r>
          </a:p>
          <a:p>
            <a:pPr eaLnBrk="1" hangingPunct="1">
              <a:lnSpc>
                <a:spcPct val="80000"/>
              </a:lnSpc>
              <a:spcAft>
                <a:spcPct val="30000"/>
              </a:spcAft>
            </a:pPr>
            <a:r>
              <a:rPr lang="de-DE" sz="2400" dirty="0"/>
              <a:t>Offen sein für individuelle Rückmeldungen und Probleme</a:t>
            </a:r>
          </a:p>
        </p:txBody>
      </p:sp>
    </p:spTree>
    <p:extLst>
      <p:ext uri="{BB962C8B-B14F-4D97-AF65-F5344CB8AC3E}">
        <p14:creationId xmlns:p14="http://schemas.microsoft.com/office/powerpoint/2010/main" val="180411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113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1139">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1139">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113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113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11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descr="C:\Users\derra\Downloads\Kindheitsforschung_Bindung-Ab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393" y="1465264"/>
            <a:ext cx="11727222" cy="520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699" name="Titel 2"/>
          <p:cNvSpPr>
            <a:spLocks noGrp="1"/>
          </p:cNvSpPr>
          <p:nvPr>
            <p:ph type="title"/>
          </p:nvPr>
        </p:nvSpPr>
        <p:spPr>
          <a:xfrm>
            <a:off x="1271463" y="188914"/>
            <a:ext cx="9367961" cy="542925"/>
          </a:xfrm>
        </p:spPr>
        <p:txBody>
          <a:bodyPr/>
          <a:lstStyle/>
          <a:p>
            <a:pPr algn="ctr" eaLnBrk="1" hangingPunct="1"/>
            <a:r>
              <a:rPr lang="de-DE" altLang="de-DE" sz="3200" b="1" dirty="0">
                <a:latin typeface="Corbel" panose="020B0503020204020204" pitchFamily="34" charset="0"/>
              </a:rPr>
              <a:t>Explorationsverhalten und Bindungsverhalten</a:t>
            </a:r>
          </a:p>
        </p:txBody>
      </p:sp>
      <p:sp>
        <p:nvSpPr>
          <p:cNvPr id="4" name="Titel 2"/>
          <p:cNvSpPr txBox="1">
            <a:spLocks/>
          </p:cNvSpPr>
          <p:nvPr/>
        </p:nvSpPr>
        <p:spPr>
          <a:xfrm>
            <a:off x="839416" y="641129"/>
            <a:ext cx="11089231" cy="778098"/>
          </a:xfrm>
          <a:prstGeom prst="rect">
            <a:avLst/>
          </a:prstGeom>
        </p:spPr>
        <p:txBody>
          <a:bodyPr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Corbel" pitchFamily="34" charset="0"/>
              </a:defRPr>
            </a:lvl2pPr>
            <a:lvl3pPr algn="l" rtl="0" eaLnBrk="0" fontAlgn="base" hangingPunct="0">
              <a:spcBef>
                <a:spcPct val="0"/>
              </a:spcBef>
              <a:spcAft>
                <a:spcPct val="0"/>
              </a:spcAft>
              <a:defRPr sz="4100" b="1">
                <a:solidFill>
                  <a:schemeClr val="tx2"/>
                </a:solidFill>
                <a:latin typeface="Corbel" pitchFamily="34" charset="0"/>
              </a:defRPr>
            </a:lvl3pPr>
            <a:lvl4pPr algn="l" rtl="0" eaLnBrk="0" fontAlgn="base" hangingPunct="0">
              <a:spcBef>
                <a:spcPct val="0"/>
              </a:spcBef>
              <a:spcAft>
                <a:spcPct val="0"/>
              </a:spcAft>
              <a:defRPr sz="4100" b="1">
                <a:solidFill>
                  <a:schemeClr val="tx2"/>
                </a:solidFill>
                <a:latin typeface="Corbel" pitchFamily="34" charset="0"/>
              </a:defRPr>
            </a:lvl4pPr>
            <a:lvl5pPr algn="l" rtl="0" eaLnBrk="0" fontAlgn="base" hangingPunct="0">
              <a:spcBef>
                <a:spcPct val="0"/>
              </a:spcBef>
              <a:spcAft>
                <a:spcPct val="0"/>
              </a:spcAft>
              <a:defRPr sz="4100" b="1">
                <a:solidFill>
                  <a:schemeClr val="tx2"/>
                </a:solidFill>
                <a:latin typeface="Corbel" pitchFamily="34" charset="0"/>
              </a:defRPr>
            </a:lvl5pPr>
            <a:lvl6pPr marL="457200" algn="l" rtl="0" fontAlgn="base">
              <a:spcBef>
                <a:spcPct val="0"/>
              </a:spcBef>
              <a:spcAft>
                <a:spcPct val="0"/>
              </a:spcAft>
              <a:defRPr sz="4100" b="1">
                <a:solidFill>
                  <a:schemeClr val="tx2"/>
                </a:solidFill>
                <a:latin typeface="Corbel" pitchFamily="34" charset="0"/>
              </a:defRPr>
            </a:lvl6pPr>
            <a:lvl7pPr marL="914400" algn="l" rtl="0" fontAlgn="base">
              <a:spcBef>
                <a:spcPct val="0"/>
              </a:spcBef>
              <a:spcAft>
                <a:spcPct val="0"/>
              </a:spcAft>
              <a:defRPr sz="4100" b="1">
                <a:solidFill>
                  <a:schemeClr val="tx2"/>
                </a:solidFill>
                <a:latin typeface="Corbel" pitchFamily="34" charset="0"/>
              </a:defRPr>
            </a:lvl7pPr>
            <a:lvl8pPr marL="1371600" algn="l" rtl="0" fontAlgn="base">
              <a:spcBef>
                <a:spcPct val="0"/>
              </a:spcBef>
              <a:spcAft>
                <a:spcPct val="0"/>
              </a:spcAft>
              <a:defRPr sz="4100" b="1">
                <a:solidFill>
                  <a:schemeClr val="tx2"/>
                </a:solidFill>
                <a:latin typeface="Corbel" pitchFamily="34" charset="0"/>
              </a:defRPr>
            </a:lvl8pPr>
            <a:lvl9pPr marL="1828800" algn="l" rtl="0" fontAlgn="base">
              <a:spcBef>
                <a:spcPct val="0"/>
              </a:spcBef>
              <a:spcAft>
                <a:spcPct val="0"/>
              </a:spcAft>
              <a:defRPr sz="4100" b="1">
                <a:solidFill>
                  <a:schemeClr val="tx2"/>
                </a:solidFill>
                <a:latin typeface="Corbel" pitchFamily="34" charset="0"/>
              </a:defRPr>
            </a:lvl9pPr>
            <a:extLs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200" b="1" i="0" u="none" strike="noStrike" kern="1200" cap="none" spc="0" normalizeH="0" baseline="0" noProof="0" dirty="0">
                <a:ln>
                  <a:noFill/>
                </a:ln>
                <a:solidFill>
                  <a:prstClr val="black"/>
                </a:solidFill>
                <a:effectLst>
                  <a:outerShdw blurRad="31750" dist="25400" dir="5400000" algn="tl" rotWithShape="0">
                    <a:srgbClr val="000000">
                      <a:alpha val="25000"/>
                    </a:srgbClr>
                  </a:outerShdw>
                </a:effectLst>
                <a:uLnTx/>
                <a:uFillTx/>
                <a:latin typeface="Times New Roman"/>
                <a:ea typeface="+mj-ea"/>
                <a:cs typeface="+mj-cs"/>
              </a:rPr>
              <a:t> </a:t>
            </a:r>
            <a:r>
              <a:rPr kumimoji="0" lang="de-DE" sz="2800" b="1" i="0" u="none" strike="noStrike" kern="1200" cap="none" spc="0" normalizeH="0" baseline="0" noProof="0" dirty="0">
                <a:ln>
                  <a:noFill/>
                </a:ln>
                <a:solidFill>
                  <a:prstClr val="black"/>
                </a:solidFill>
                <a:effectLst>
                  <a:outerShdw blurRad="31750" dist="25400" dir="5400000" algn="tl" rotWithShape="0">
                    <a:srgbClr val="000000">
                      <a:alpha val="25000"/>
                    </a:srgbClr>
                  </a:outerShdw>
                </a:effectLst>
                <a:uLnTx/>
                <a:uFillTx/>
                <a:latin typeface="Corbel" panose="020B0503020204020204" pitchFamily="34" charset="0"/>
                <a:ea typeface="+mj-ea"/>
                <a:cs typeface="+mj-cs"/>
              </a:rPr>
              <a:t>Explorationsverhalten überwiegt</a:t>
            </a:r>
            <a:r>
              <a:rPr kumimoji="0" lang="de-DE" sz="2800" b="1" i="0" u="none" strike="noStrike" kern="1200" cap="none" spc="0" normalizeH="0" baseline="0" noProof="0" dirty="0">
                <a:ln>
                  <a:noFill/>
                </a:ln>
                <a:solidFill>
                  <a:srgbClr val="464653"/>
                </a:solidFill>
                <a:effectLst>
                  <a:outerShdw blurRad="31750" dist="25400" dir="5400000" algn="tl" rotWithShape="0">
                    <a:srgbClr val="000000">
                      <a:alpha val="25000"/>
                    </a:srgbClr>
                  </a:outerShdw>
                </a:effectLst>
                <a:uLnTx/>
                <a:uFillTx/>
                <a:latin typeface="Corbel" panose="020B0503020204020204" pitchFamily="34" charset="0"/>
                <a:ea typeface="+mj-ea"/>
                <a:cs typeface="+mj-cs"/>
              </a:rPr>
              <a:t>	     </a:t>
            </a:r>
            <a:r>
              <a:rPr kumimoji="0" lang="de-DE" sz="2800" b="1" i="0" u="none" strike="noStrike" kern="1200" cap="none" spc="0" normalizeH="0" baseline="0" noProof="0" dirty="0">
                <a:ln>
                  <a:noFill/>
                </a:ln>
                <a:solidFill>
                  <a:prstClr val="black"/>
                </a:solidFill>
                <a:effectLst>
                  <a:outerShdw blurRad="31750" dist="25400" dir="5400000" algn="tl" rotWithShape="0">
                    <a:srgbClr val="000000">
                      <a:alpha val="25000"/>
                    </a:srgbClr>
                  </a:outerShdw>
                </a:effectLst>
                <a:uLnTx/>
                <a:uFillTx/>
                <a:latin typeface="Corbel" panose="020B0503020204020204" pitchFamily="34" charset="0"/>
                <a:ea typeface="+mj-ea"/>
                <a:cs typeface="+mj-cs"/>
              </a:rPr>
              <a:t>Bindungsverhalten überwiegt</a:t>
            </a:r>
          </a:p>
        </p:txBody>
      </p:sp>
      <p:sp>
        <p:nvSpPr>
          <p:cNvPr id="3" name="Ellipse 2"/>
          <p:cNvSpPr/>
          <p:nvPr/>
        </p:nvSpPr>
        <p:spPr>
          <a:xfrm>
            <a:off x="3154855" y="3861048"/>
            <a:ext cx="3258566" cy="2016224"/>
          </a:xfrm>
          <a:prstGeom prst="ellips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1" i="0" u="none" strike="noStrike" kern="1200" cap="none" spc="0" normalizeH="0" baseline="0" noProof="0" dirty="0" err="1">
                <a:ln>
                  <a:noFill/>
                </a:ln>
                <a:solidFill>
                  <a:srgbClr val="000000"/>
                </a:solidFill>
                <a:effectLst/>
                <a:uLnTx/>
                <a:uFillTx/>
                <a:latin typeface="Times New Roman"/>
                <a:ea typeface="+mn-ea"/>
                <a:cs typeface="+mn-cs"/>
              </a:rPr>
              <a:t>Explorations</a:t>
            </a:r>
            <a:r>
              <a:rPr kumimoji="0" lang="de-DE" sz="2800" b="1" i="0" u="none" strike="noStrike" kern="1200" cap="none" spc="0" normalizeH="0" baseline="0" noProof="0" dirty="0">
                <a:ln>
                  <a:noFill/>
                </a:ln>
                <a:solidFill>
                  <a:srgbClr val="000000"/>
                </a:solidFill>
                <a:effectLst/>
                <a:uLnTx/>
                <a:uFillTx/>
                <a:latin typeface="Times New Roman"/>
                <a:ea typeface="+mn-ea"/>
                <a:cs typeface="+mn-cs"/>
              </a:rPr>
              <a:t> -verhalten</a:t>
            </a:r>
          </a:p>
        </p:txBody>
      </p:sp>
      <p:sp>
        <p:nvSpPr>
          <p:cNvPr id="7" name="Ellipse 6"/>
          <p:cNvSpPr/>
          <p:nvPr/>
        </p:nvSpPr>
        <p:spPr>
          <a:xfrm>
            <a:off x="6543829" y="3861048"/>
            <a:ext cx="3080563" cy="2016224"/>
          </a:xfrm>
          <a:prstGeom prst="ellipse">
            <a:avLst/>
          </a:prstGeom>
          <a:solidFill>
            <a:srgbClr val="EEA8D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Times New Roman"/>
                <a:ea typeface="+mn-ea"/>
                <a:cs typeface="+mn-cs"/>
              </a:rPr>
              <a:t>Bindungs- verhalten</a:t>
            </a:r>
          </a:p>
        </p:txBody>
      </p:sp>
    </p:spTree>
    <p:extLst>
      <p:ext uri="{BB962C8B-B14F-4D97-AF65-F5344CB8AC3E}">
        <p14:creationId xmlns:p14="http://schemas.microsoft.com/office/powerpoint/2010/main" val="3346347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pat ogden">
            <a:extLst>
              <a:ext uri="{FF2B5EF4-FFF2-40B4-BE49-F238E27FC236}">
                <a16:creationId xmlns:a16="http://schemas.microsoft.com/office/drawing/2014/main" id="{CBBB8F69-D345-87A5-31A1-2668EEF10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0116" y="75376"/>
            <a:ext cx="1731528" cy="176117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32B080D-5876-EE49-6D7C-C58E23584441}"/>
              </a:ext>
            </a:extLst>
          </p:cNvPr>
          <p:cNvSpPr>
            <a:spLocks noGrp="1"/>
          </p:cNvSpPr>
          <p:nvPr>
            <p:ph type="title"/>
          </p:nvPr>
        </p:nvSpPr>
        <p:spPr>
          <a:xfrm>
            <a:off x="331124" y="1"/>
            <a:ext cx="10515600" cy="955964"/>
          </a:xfrm>
        </p:spPr>
        <p:txBody>
          <a:bodyPr>
            <a:normAutofit/>
          </a:bodyPr>
          <a:lstStyle/>
          <a:p>
            <a:r>
              <a:rPr lang="de-DE" sz="3200" b="1" dirty="0">
                <a:effectLst>
                  <a:outerShdw blurRad="38100" dist="38100" dir="2700000" algn="tl">
                    <a:srgbClr val="000000">
                      <a:alpha val="43137"/>
                    </a:srgbClr>
                  </a:outerShdw>
                </a:effectLst>
              </a:rPr>
              <a:t>Das Toleranzfenster – Zone des optimalen Arousals</a:t>
            </a:r>
          </a:p>
        </p:txBody>
      </p:sp>
      <p:sp>
        <p:nvSpPr>
          <p:cNvPr id="6" name="Rectangle 3">
            <a:extLst>
              <a:ext uri="{FF2B5EF4-FFF2-40B4-BE49-F238E27FC236}">
                <a16:creationId xmlns:a16="http://schemas.microsoft.com/office/drawing/2014/main" id="{13E3D173-F329-66A5-33AE-239104BC26FC}"/>
              </a:ext>
            </a:extLst>
          </p:cNvPr>
          <p:cNvSpPr txBox="1">
            <a:spLocks noChangeArrowheads="1"/>
          </p:cNvSpPr>
          <p:nvPr/>
        </p:nvSpPr>
        <p:spPr>
          <a:xfrm>
            <a:off x="5508568" y="886168"/>
            <a:ext cx="5846617" cy="2668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600"/>
              </a:spcBef>
              <a:spcAft>
                <a:spcPts val="600"/>
              </a:spcAft>
              <a:buClrTx/>
              <a:buSzTx/>
              <a:buFont typeface="Arial" panose="020B0604020202020204" pitchFamily="34" charset="0"/>
              <a:buNone/>
              <a:tabLst/>
              <a:defRPr/>
            </a:pPr>
            <a:r>
              <a:rPr kumimoji="0" lang="de-DE" altLang="de-DE" sz="2600" b="0" i="0" u="none" strike="noStrike" kern="1200" cap="none" spc="0" normalizeH="0" baseline="0" noProof="0" dirty="0">
                <a:ln>
                  <a:noFill/>
                </a:ln>
                <a:solidFill>
                  <a:prstClr val="black"/>
                </a:solidFill>
                <a:effectLst/>
                <a:uLnTx/>
                <a:uFillTx/>
                <a:latin typeface="Calibri" panose="020F0502020204030204"/>
                <a:ea typeface="+mn-ea"/>
                <a:cs typeface="+mn-cs"/>
              </a:rPr>
              <a:t>Gesteigerte Empfindungsfähigkeit</a:t>
            </a:r>
          </a:p>
          <a:p>
            <a:pPr marL="0" marR="0" lvl="0" indent="0" algn="l" defTabSz="914400" rtl="0" eaLnBrk="1" fontAlgn="auto" latinLnBrk="0" hangingPunct="1">
              <a:lnSpc>
                <a:spcPts val="2600"/>
              </a:lnSpc>
              <a:spcBef>
                <a:spcPts val="600"/>
              </a:spcBef>
              <a:spcAft>
                <a:spcPts val="600"/>
              </a:spcAft>
              <a:buClrTx/>
              <a:buSzTx/>
              <a:buFont typeface="Arial" panose="020B0604020202020204" pitchFamily="34" charset="0"/>
              <a:buNone/>
              <a:tabLst/>
              <a:defRPr/>
            </a:pPr>
            <a:r>
              <a:rPr kumimoji="0" lang="de-DE" altLang="de-DE" sz="2600" b="0" i="0" u="none" strike="noStrike" kern="1200" cap="none" spc="0" normalizeH="0" baseline="0" noProof="0" dirty="0">
                <a:ln>
                  <a:noFill/>
                </a:ln>
                <a:solidFill>
                  <a:prstClr val="black"/>
                </a:solidFill>
                <a:effectLst/>
                <a:uLnTx/>
                <a:uFillTx/>
                <a:latin typeface="Calibri" panose="020F0502020204030204"/>
                <a:ea typeface="+mn-ea"/>
                <a:cs typeface="+mn-cs"/>
              </a:rPr>
              <a:t>Emotionale Reagibilität</a:t>
            </a:r>
          </a:p>
          <a:p>
            <a:pPr marL="0" marR="0" lvl="0" indent="0" algn="l" defTabSz="914400" rtl="0" eaLnBrk="1" fontAlgn="auto" latinLnBrk="0" hangingPunct="1">
              <a:lnSpc>
                <a:spcPts val="2600"/>
              </a:lnSpc>
              <a:spcBef>
                <a:spcPts val="600"/>
              </a:spcBef>
              <a:spcAft>
                <a:spcPts val="600"/>
              </a:spcAft>
              <a:buClrTx/>
              <a:buSzTx/>
              <a:buFont typeface="Arial" panose="020B0604020202020204" pitchFamily="34" charset="0"/>
              <a:buNone/>
              <a:tabLst/>
              <a:defRPr/>
            </a:pPr>
            <a:r>
              <a:rPr kumimoji="0" lang="de-DE" altLang="de-DE" sz="2600" b="0" i="0" u="none" strike="noStrike" kern="1200" cap="none" spc="0" normalizeH="0" baseline="0" noProof="0" dirty="0" err="1">
                <a:ln>
                  <a:noFill/>
                </a:ln>
                <a:solidFill>
                  <a:prstClr val="black"/>
                </a:solidFill>
                <a:effectLst/>
                <a:uLnTx/>
                <a:uFillTx/>
                <a:latin typeface="Calibri" panose="020F0502020204030204"/>
                <a:ea typeface="+mn-ea"/>
                <a:cs typeface="+mn-cs"/>
              </a:rPr>
              <a:t>Hypervigilanz</a:t>
            </a:r>
            <a:endParaRPr kumimoji="0" lang="de-DE" altLang="de-DE"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ts val="2600"/>
              </a:lnSpc>
              <a:spcBef>
                <a:spcPts val="600"/>
              </a:spcBef>
              <a:spcAft>
                <a:spcPts val="600"/>
              </a:spcAft>
              <a:buClrTx/>
              <a:buSzTx/>
              <a:buFont typeface="Arial" panose="020B0604020202020204" pitchFamily="34" charset="0"/>
              <a:buNone/>
              <a:tabLst/>
              <a:defRPr/>
            </a:pPr>
            <a:r>
              <a:rPr kumimoji="0" lang="de-DE" altLang="de-DE" sz="2600" b="0" i="0" u="none" strike="noStrike" kern="1200" cap="none" spc="0" normalizeH="0" baseline="0" noProof="0" dirty="0">
                <a:ln>
                  <a:noFill/>
                </a:ln>
                <a:solidFill>
                  <a:prstClr val="black"/>
                </a:solidFill>
                <a:effectLst/>
                <a:uLnTx/>
                <a:uFillTx/>
                <a:latin typeface="Calibri" panose="020F0502020204030204"/>
                <a:ea typeface="+mn-ea"/>
                <a:cs typeface="+mn-cs"/>
              </a:rPr>
              <a:t>Intrusive Bilder</a:t>
            </a:r>
          </a:p>
          <a:p>
            <a:pPr marL="0" marR="0" lvl="0" indent="0" algn="l" defTabSz="914400" rtl="0" eaLnBrk="1" fontAlgn="auto" latinLnBrk="0" hangingPunct="1">
              <a:lnSpc>
                <a:spcPts val="2600"/>
              </a:lnSpc>
              <a:spcBef>
                <a:spcPts val="600"/>
              </a:spcBef>
              <a:spcAft>
                <a:spcPts val="600"/>
              </a:spcAft>
              <a:buClrTx/>
              <a:buSzTx/>
              <a:buFont typeface="Arial" panose="020B0604020202020204" pitchFamily="34" charset="0"/>
              <a:buNone/>
              <a:tabLst/>
              <a:defRPr/>
            </a:pPr>
            <a:r>
              <a:rPr kumimoji="0" lang="de-DE" altLang="de-DE" sz="2600" b="0" i="0" u="none" strike="noStrike" kern="1200" cap="none" spc="0" normalizeH="0" baseline="0" noProof="0" dirty="0">
                <a:ln>
                  <a:noFill/>
                </a:ln>
                <a:solidFill>
                  <a:prstClr val="black"/>
                </a:solidFill>
                <a:effectLst/>
                <a:uLnTx/>
                <a:uFillTx/>
                <a:latin typeface="Calibri" panose="020F0502020204030204"/>
                <a:ea typeface="+mn-ea"/>
                <a:cs typeface="+mn-cs"/>
              </a:rPr>
              <a:t>Desorganisierte kognitive Verarbeitung</a:t>
            </a:r>
            <a:endParaRPr kumimoji="0" lang="de-DE" altLang="de-DE" sz="2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7" name="Rectangle 3">
            <a:extLst>
              <a:ext uri="{FF2B5EF4-FFF2-40B4-BE49-F238E27FC236}">
                <a16:creationId xmlns:a16="http://schemas.microsoft.com/office/drawing/2014/main" id="{55BCBA6C-7647-278B-E3FF-3AF64037D485}"/>
              </a:ext>
            </a:extLst>
          </p:cNvPr>
          <p:cNvSpPr txBox="1">
            <a:spLocks noChangeArrowheads="1"/>
          </p:cNvSpPr>
          <p:nvPr/>
        </p:nvSpPr>
        <p:spPr>
          <a:xfrm>
            <a:off x="331124" y="2034649"/>
            <a:ext cx="3991494" cy="3987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de-DE" altLang="de-DE" sz="3200" b="0" i="0" u="none" strike="noStrike" kern="1200" cap="none" spc="0" normalizeH="0" baseline="0" noProof="0" dirty="0" err="1">
                <a:ln>
                  <a:noFill/>
                </a:ln>
                <a:solidFill>
                  <a:prstClr val="black"/>
                </a:solidFill>
                <a:effectLst/>
                <a:uLnTx/>
                <a:uFillTx/>
                <a:latin typeface="Calibri" panose="020F0502020204030204"/>
                <a:ea typeface="+mn-ea"/>
                <a:cs typeface="+mn-cs"/>
              </a:rPr>
              <a:t>Hyperarousal</a:t>
            </a:r>
            <a:r>
              <a:rPr kumimoji="0" lang="de-DE" altLang="de-DE" sz="3200" b="0" i="0" u="none" strike="noStrike" kern="1200" cap="none" spc="0" normalizeH="0" baseline="0" noProof="0" dirty="0">
                <a:ln>
                  <a:noFill/>
                </a:ln>
                <a:solidFill>
                  <a:prstClr val="black"/>
                </a:solidFill>
                <a:effectLst/>
                <a:uLnTx/>
                <a:uFillTx/>
                <a:latin typeface="Calibri" panose="020F0502020204030204"/>
                <a:ea typeface="+mn-ea"/>
                <a:cs typeface="+mn-cs"/>
              </a:rPr>
              <a:t> –Zone</a:t>
            </a: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kumimoji="0" lang="de-DE" altLang="de-DE"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kumimoji="0" lang="de-DE" altLang="de-DE"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endParaRPr kumimoji="0" lang="de-DE" altLang="de-DE"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10000"/>
              </a:lnSpc>
              <a:spcBef>
                <a:spcPts val="600"/>
              </a:spcBef>
              <a:spcAft>
                <a:spcPts val="600"/>
              </a:spcAft>
              <a:buClrTx/>
              <a:buSzTx/>
              <a:buFont typeface="Arial" panose="020B0604020202020204" pitchFamily="34" charset="0"/>
              <a:buNone/>
              <a:tabLst/>
              <a:defRPr/>
            </a:pPr>
            <a:r>
              <a:rPr kumimoji="0" lang="de-DE" altLang="de-DE" sz="3200" b="0" i="0" u="none" strike="noStrike" kern="1200" cap="none" spc="0" normalizeH="0" baseline="0" noProof="0" dirty="0" err="1">
                <a:ln>
                  <a:noFill/>
                </a:ln>
                <a:solidFill>
                  <a:prstClr val="black"/>
                </a:solidFill>
                <a:effectLst/>
                <a:uLnTx/>
                <a:uFillTx/>
                <a:latin typeface="Calibri" panose="020F0502020204030204"/>
                <a:ea typeface="+mn-ea"/>
                <a:cs typeface="+mn-cs"/>
              </a:rPr>
              <a:t>Hypoarousal</a:t>
            </a:r>
            <a:r>
              <a:rPr kumimoji="0" lang="de-DE" altLang="de-DE" sz="3200" b="0" i="0" u="none" strike="noStrike" kern="1200" cap="none" spc="0" normalizeH="0" baseline="0" noProof="0" dirty="0">
                <a:ln>
                  <a:noFill/>
                </a:ln>
                <a:solidFill>
                  <a:prstClr val="black"/>
                </a:solidFill>
                <a:effectLst/>
                <a:uLnTx/>
                <a:uFillTx/>
                <a:latin typeface="Calibri" panose="020F0502020204030204"/>
                <a:ea typeface="+mn-ea"/>
                <a:cs typeface="+mn-cs"/>
              </a:rPr>
              <a:t>- Zone</a:t>
            </a:r>
            <a:endParaRPr kumimoji="0" lang="de-DE" altLang="de-DE" sz="3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 name="Rectangle 3">
            <a:extLst>
              <a:ext uri="{FF2B5EF4-FFF2-40B4-BE49-F238E27FC236}">
                <a16:creationId xmlns:a16="http://schemas.microsoft.com/office/drawing/2014/main" id="{73DA9031-9797-09E3-A12F-9DC5B3E66A2F}"/>
              </a:ext>
            </a:extLst>
          </p:cNvPr>
          <p:cNvSpPr txBox="1">
            <a:spLocks noChangeArrowheads="1"/>
          </p:cNvSpPr>
          <p:nvPr/>
        </p:nvSpPr>
        <p:spPr>
          <a:xfrm>
            <a:off x="5508568" y="4680710"/>
            <a:ext cx="6603076" cy="19671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600"/>
              </a:lnSpc>
              <a:spcBef>
                <a:spcPts val="600"/>
              </a:spcBef>
              <a:spcAft>
                <a:spcPts val="600"/>
              </a:spcAft>
              <a:buClrTx/>
              <a:buSzTx/>
              <a:buFont typeface="Arial" panose="020B0604020202020204" pitchFamily="34" charset="0"/>
              <a:buNone/>
              <a:tabLst/>
              <a:defRPr/>
            </a:pPr>
            <a:r>
              <a:rPr kumimoji="0" lang="de-DE" altLang="de-DE" sz="2600" b="0" i="0" u="none" strike="noStrike" kern="1200" cap="none" spc="0" normalizeH="0" baseline="0" noProof="0" dirty="0">
                <a:ln>
                  <a:noFill/>
                </a:ln>
                <a:solidFill>
                  <a:prstClr val="black"/>
                </a:solidFill>
                <a:effectLst/>
                <a:uLnTx/>
                <a:uFillTx/>
                <a:latin typeface="Calibri" panose="020F0502020204030204"/>
                <a:ea typeface="+mn-ea"/>
                <a:cs typeface="+mn-cs"/>
              </a:rPr>
              <a:t>Relativer Mangel an Empfindungsfähigkeit</a:t>
            </a:r>
          </a:p>
          <a:p>
            <a:pPr marL="0" marR="0" lvl="0" indent="0" algn="l" defTabSz="914400" rtl="0" eaLnBrk="1" fontAlgn="auto" latinLnBrk="0" hangingPunct="1">
              <a:lnSpc>
                <a:spcPts val="2600"/>
              </a:lnSpc>
              <a:spcBef>
                <a:spcPts val="600"/>
              </a:spcBef>
              <a:spcAft>
                <a:spcPts val="600"/>
              </a:spcAft>
              <a:buClrTx/>
              <a:buSzTx/>
              <a:buFont typeface="Arial" panose="020B0604020202020204" pitchFamily="34" charset="0"/>
              <a:buNone/>
              <a:tabLst/>
              <a:defRPr/>
            </a:pPr>
            <a:r>
              <a:rPr kumimoji="0" lang="de-DE" altLang="de-DE" sz="2600" b="0" i="0" u="none" strike="noStrike" kern="1200" cap="none" spc="0" normalizeH="0" baseline="0" noProof="0" dirty="0">
                <a:ln>
                  <a:noFill/>
                </a:ln>
                <a:solidFill>
                  <a:prstClr val="black"/>
                </a:solidFill>
                <a:effectLst/>
                <a:uLnTx/>
                <a:uFillTx/>
                <a:latin typeface="Calibri" panose="020F0502020204030204"/>
                <a:ea typeface="+mn-ea"/>
                <a:cs typeface="+mn-cs"/>
              </a:rPr>
              <a:t>Emotionale Taubheit</a:t>
            </a:r>
          </a:p>
          <a:p>
            <a:pPr marL="0" marR="0" lvl="0" indent="0" algn="l" defTabSz="914400" rtl="0" eaLnBrk="1" fontAlgn="auto" latinLnBrk="0" hangingPunct="1">
              <a:lnSpc>
                <a:spcPts val="2600"/>
              </a:lnSpc>
              <a:spcBef>
                <a:spcPts val="600"/>
              </a:spcBef>
              <a:spcAft>
                <a:spcPts val="600"/>
              </a:spcAft>
              <a:buClrTx/>
              <a:buSzTx/>
              <a:buFont typeface="Arial" panose="020B0604020202020204" pitchFamily="34" charset="0"/>
              <a:buNone/>
              <a:tabLst/>
              <a:defRPr/>
            </a:pPr>
            <a:r>
              <a:rPr kumimoji="0" lang="de-DE" altLang="de-DE" sz="2600" b="0" i="0" u="none" strike="noStrike" kern="1200" cap="none" spc="0" normalizeH="0" baseline="0" noProof="0" dirty="0">
                <a:ln>
                  <a:noFill/>
                </a:ln>
                <a:solidFill>
                  <a:prstClr val="black"/>
                </a:solidFill>
                <a:effectLst/>
                <a:uLnTx/>
                <a:uFillTx/>
                <a:latin typeface="Calibri" panose="020F0502020204030204"/>
                <a:ea typeface="+mn-ea"/>
                <a:cs typeface="+mn-cs"/>
              </a:rPr>
              <a:t>Blockierung der kognitiven Verarbeitung</a:t>
            </a:r>
          </a:p>
          <a:p>
            <a:pPr marL="0" marR="0" lvl="0" indent="0" algn="l" defTabSz="914400" rtl="0" eaLnBrk="1" fontAlgn="auto" latinLnBrk="0" hangingPunct="1">
              <a:lnSpc>
                <a:spcPts val="2600"/>
              </a:lnSpc>
              <a:spcBef>
                <a:spcPts val="600"/>
              </a:spcBef>
              <a:spcAft>
                <a:spcPts val="600"/>
              </a:spcAft>
              <a:buClrTx/>
              <a:buSzTx/>
              <a:buFont typeface="Arial" panose="020B0604020202020204" pitchFamily="34" charset="0"/>
              <a:buNone/>
              <a:tabLst/>
              <a:defRPr/>
            </a:pPr>
            <a:r>
              <a:rPr kumimoji="0" lang="de-DE" altLang="de-DE" sz="26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Verminderte physische Bewegungsfähigkeit</a:t>
            </a:r>
          </a:p>
        </p:txBody>
      </p:sp>
      <p:cxnSp>
        <p:nvCxnSpPr>
          <p:cNvPr id="12" name="Gerader Verbinder 11">
            <a:extLst>
              <a:ext uri="{FF2B5EF4-FFF2-40B4-BE49-F238E27FC236}">
                <a16:creationId xmlns:a16="http://schemas.microsoft.com/office/drawing/2014/main" id="{234AD3B7-8A09-CB3E-CD77-E55A7A1974D1}"/>
              </a:ext>
            </a:extLst>
          </p:cNvPr>
          <p:cNvCxnSpPr>
            <a:cxnSpLocks/>
          </p:cNvCxnSpPr>
          <p:nvPr/>
        </p:nvCxnSpPr>
        <p:spPr>
          <a:xfrm>
            <a:off x="3882044" y="3275215"/>
            <a:ext cx="755626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3EA9462-FCB3-C094-2793-72C4D8C5DE39}"/>
              </a:ext>
            </a:extLst>
          </p:cNvPr>
          <p:cNvCxnSpPr>
            <a:cxnSpLocks/>
          </p:cNvCxnSpPr>
          <p:nvPr/>
        </p:nvCxnSpPr>
        <p:spPr>
          <a:xfrm>
            <a:off x="3882044" y="4511276"/>
            <a:ext cx="755626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Titel 1">
            <a:extLst>
              <a:ext uri="{FF2B5EF4-FFF2-40B4-BE49-F238E27FC236}">
                <a16:creationId xmlns:a16="http://schemas.microsoft.com/office/drawing/2014/main" id="{054193BC-22C5-0383-2ED0-F1E1524124C2}"/>
              </a:ext>
            </a:extLst>
          </p:cNvPr>
          <p:cNvSpPr txBox="1">
            <a:spLocks/>
          </p:cNvSpPr>
          <p:nvPr/>
        </p:nvSpPr>
        <p:spPr>
          <a:xfrm>
            <a:off x="5494021" y="3415264"/>
            <a:ext cx="5861164" cy="955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2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Light" panose="020F0302020204030204"/>
                <a:ea typeface="+mj-ea"/>
                <a:cs typeface="+mj-cs"/>
              </a:rPr>
              <a:t>Zone des optimalen Arousals</a:t>
            </a:r>
          </a:p>
        </p:txBody>
      </p:sp>
      <p:sp>
        <p:nvSpPr>
          <p:cNvPr id="19" name="Textfeld 18">
            <a:extLst>
              <a:ext uri="{FF2B5EF4-FFF2-40B4-BE49-F238E27FC236}">
                <a16:creationId xmlns:a16="http://schemas.microsoft.com/office/drawing/2014/main" id="{D1978C4B-00A8-C73D-ABC2-AF8840000A13}"/>
              </a:ext>
            </a:extLst>
          </p:cNvPr>
          <p:cNvSpPr txBox="1"/>
          <p:nvPr/>
        </p:nvSpPr>
        <p:spPr>
          <a:xfrm>
            <a:off x="10517496" y="1851028"/>
            <a:ext cx="145507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rPr>
              <a:t>(Pat Ogden 2010)</a:t>
            </a:r>
          </a:p>
        </p:txBody>
      </p:sp>
      <p:pic>
        <p:nvPicPr>
          <p:cNvPr id="10" name="Inhaltsplatzhalter 4">
            <a:extLst>
              <a:ext uri="{FF2B5EF4-FFF2-40B4-BE49-F238E27FC236}">
                <a16:creationId xmlns:a16="http://schemas.microsoft.com/office/drawing/2014/main" id="{A3D46ADD-1FAF-40B2-665B-94EE37D1912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814" t="13459" b="6584"/>
          <a:stretch/>
        </p:blipFill>
        <p:spPr>
          <a:xfrm>
            <a:off x="-1" y="2752727"/>
            <a:ext cx="3646517" cy="2158709"/>
          </a:xfrm>
        </p:spPr>
      </p:pic>
    </p:spTree>
    <p:extLst>
      <p:ext uri="{BB962C8B-B14F-4D97-AF65-F5344CB8AC3E}">
        <p14:creationId xmlns:p14="http://schemas.microsoft.com/office/powerpoint/2010/main" val="287823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500"/>
                                        <p:tgtEl>
                                          <p:spTgt spid="18">
                                            <p:txEl>
                                              <p:pRg st="0" end="0"/>
                                            </p:txEl>
                                          </p:spTgt>
                                        </p:tgtEl>
                                      </p:cBhvr>
                                    </p:animEffect>
                                  </p:childTnLst>
                                </p:cTn>
                              </p:par>
                              <p:par>
                                <p:cTn id="16" presetID="10" presetClass="exit" presetSubtype="0" fill="hold" nodeType="withEffect">
                                  <p:stCondLst>
                                    <p:cond delay="0"/>
                                  </p:stCondLst>
                                  <p:childTnLst>
                                    <p:animEffect transition="out" filter="fade">
                                      <p:cBhvr>
                                        <p:cTn id="17" dur="500"/>
                                        <p:tgtEl>
                                          <p:spTgt spid="1026"/>
                                        </p:tgtEl>
                                      </p:cBhvr>
                                    </p:animEffect>
                                    <p:set>
                                      <p:cBhvr>
                                        <p:cTn id="18" dur="1" fill="hold">
                                          <p:stCondLst>
                                            <p:cond delay="499"/>
                                          </p:stCondLst>
                                        </p:cTn>
                                        <p:tgtEl>
                                          <p:spTgt spid="102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8">
                                            <p:txEl>
                                              <p:pRg st="1" end="1"/>
                                            </p:txEl>
                                          </p:spTgt>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body" idx="1"/>
          </p:nvPr>
        </p:nvSpPr>
        <p:spPr>
          <a:xfrm>
            <a:off x="234073" y="850754"/>
            <a:ext cx="8229600" cy="5883213"/>
          </a:xfrm>
        </p:spPr>
        <p:txBody>
          <a:bodyPr>
            <a:normAutofit/>
          </a:bodyPr>
          <a:lstStyle/>
          <a:p>
            <a:pPr eaLnBrk="1" hangingPunct="1">
              <a:lnSpc>
                <a:spcPts val="3800"/>
              </a:lnSpc>
            </a:pPr>
            <a:r>
              <a:rPr lang="de-DE" altLang="de-DE" sz="2400" dirty="0"/>
              <a:t>Was gilt es zu beachten (Setting, Vorübungen)</a:t>
            </a:r>
          </a:p>
          <a:p>
            <a:pPr eaLnBrk="1" hangingPunct="1">
              <a:lnSpc>
                <a:spcPts val="3800"/>
              </a:lnSpc>
            </a:pPr>
            <a:r>
              <a:rPr lang="de-DE" altLang="de-DE" sz="2400" b="1" dirty="0"/>
              <a:t>Autogenes Training (Grundstufe)</a:t>
            </a:r>
          </a:p>
          <a:p>
            <a:pPr eaLnBrk="1" hangingPunct="1">
              <a:lnSpc>
                <a:spcPts val="3800"/>
              </a:lnSpc>
            </a:pPr>
            <a:r>
              <a:rPr lang="de-DE" altLang="de-DE" sz="2400" dirty="0"/>
              <a:t>Konditionierte Entspannung, Bewegung und Entspannung </a:t>
            </a:r>
          </a:p>
          <a:p>
            <a:pPr eaLnBrk="1" hangingPunct="1">
              <a:lnSpc>
                <a:spcPts val="3800"/>
              </a:lnSpc>
            </a:pPr>
            <a:r>
              <a:rPr lang="de-DE" altLang="de-DE" sz="2400" dirty="0"/>
              <a:t>Grundlagen I (Imagination, Autosuggestion, VNS …. )</a:t>
            </a:r>
          </a:p>
          <a:p>
            <a:pPr eaLnBrk="1" hangingPunct="1">
              <a:lnSpc>
                <a:spcPts val="3800"/>
              </a:lnSpc>
            </a:pPr>
            <a:r>
              <a:rPr lang="de-DE" altLang="de-DE" sz="2400" dirty="0"/>
              <a:t>Übungen in Kleingruppen</a:t>
            </a:r>
          </a:p>
          <a:p>
            <a:pPr eaLnBrk="1" hangingPunct="1">
              <a:lnSpc>
                <a:spcPts val="3800"/>
              </a:lnSpc>
            </a:pPr>
            <a:r>
              <a:rPr lang="de-DE" altLang="de-DE" sz="2400" b="1" dirty="0"/>
              <a:t>Autogenes Training 2023 – </a:t>
            </a:r>
            <a:r>
              <a:rPr lang="de-DE" altLang="de-DE" sz="2400" b="1" dirty="0" err="1"/>
              <a:t>how</a:t>
            </a:r>
            <a:r>
              <a:rPr lang="de-DE" altLang="de-DE" sz="2400" b="1" dirty="0"/>
              <a:t> </a:t>
            </a:r>
            <a:r>
              <a:rPr lang="de-DE" altLang="de-DE" sz="2400" b="1" dirty="0" err="1"/>
              <a:t>to</a:t>
            </a:r>
            <a:r>
              <a:rPr lang="de-DE" altLang="de-DE" sz="2400" b="1" dirty="0"/>
              <a:t> do</a:t>
            </a:r>
          </a:p>
          <a:p>
            <a:pPr eaLnBrk="1" hangingPunct="1">
              <a:lnSpc>
                <a:spcPts val="3800"/>
              </a:lnSpc>
            </a:pPr>
            <a:r>
              <a:rPr lang="de-DE" altLang="de-DE" sz="2400" dirty="0"/>
              <a:t>Grundlagen II (Neurobiologie, </a:t>
            </a:r>
            <a:r>
              <a:rPr lang="de-DE" altLang="de-DE" sz="2400" dirty="0" err="1"/>
              <a:t>Polyvagaltheorie</a:t>
            </a:r>
            <a:r>
              <a:rPr lang="de-DE" altLang="de-DE" sz="2400" dirty="0"/>
              <a:t> …)</a:t>
            </a:r>
          </a:p>
          <a:p>
            <a:pPr eaLnBrk="1" hangingPunct="1">
              <a:lnSpc>
                <a:spcPts val="3800"/>
              </a:lnSpc>
            </a:pPr>
            <a:r>
              <a:rPr lang="de-DE" altLang="de-DE" sz="2400" dirty="0"/>
              <a:t>Motivation, Indikationen und Kontraindikationen</a:t>
            </a:r>
          </a:p>
          <a:p>
            <a:pPr eaLnBrk="1" hangingPunct="1">
              <a:lnSpc>
                <a:spcPts val="3800"/>
              </a:lnSpc>
            </a:pPr>
            <a:r>
              <a:rPr lang="de-DE" altLang="de-DE" sz="2400" b="1" dirty="0"/>
              <a:t>Rolle des/r Therapeuten/in</a:t>
            </a:r>
          </a:p>
        </p:txBody>
      </p:sp>
      <p:sp>
        <p:nvSpPr>
          <p:cNvPr id="20483" name="Rectangle 3"/>
          <p:cNvSpPr>
            <a:spLocks noGrp="1" noChangeArrowheads="1"/>
          </p:cNvSpPr>
          <p:nvPr>
            <p:ph type="title"/>
          </p:nvPr>
        </p:nvSpPr>
        <p:spPr>
          <a:xfrm>
            <a:off x="253032" y="264592"/>
            <a:ext cx="8569325" cy="520672"/>
          </a:xfrm>
          <a:noFill/>
        </p:spPr>
        <p:txBody>
          <a:bodyPr anchor="b">
            <a:normAutofit fontScale="90000"/>
          </a:bodyPr>
          <a:lstStyle/>
          <a:p>
            <a:pPr eaLnBrk="1" hangingPunct="1"/>
            <a:br>
              <a:rPr lang="de-DE" altLang="de-DE" sz="2600" dirty="0"/>
            </a:br>
            <a:r>
              <a:rPr lang="de-DE" altLang="de-DE" sz="2600" dirty="0"/>
              <a:t> </a:t>
            </a:r>
            <a:r>
              <a:rPr lang="de-DE" altLang="de-DE" sz="4000" b="1" dirty="0">
                <a:effectLst>
                  <a:outerShdw blurRad="38100" dist="38100" dir="2700000" algn="tl">
                    <a:srgbClr val="000000">
                      <a:alpha val="43137"/>
                    </a:srgbClr>
                  </a:outerShdw>
                </a:effectLst>
              </a:rPr>
              <a:t>Autogenes Training Kursteil I </a:t>
            </a:r>
          </a:p>
        </p:txBody>
      </p:sp>
      <p:sp>
        <p:nvSpPr>
          <p:cNvPr id="8" name="Rechteck 6">
            <a:extLst>
              <a:ext uri="{FF2B5EF4-FFF2-40B4-BE49-F238E27FC236}">
                <a16:creationId xmlns:a16="http://schemas.microsoft.com/office/drawing/2014/main" id="{1F07E4CA-4E69-CC89-478E-8EE4B997B6AB}"/>
              </a:ext>
            </a:extLst>
          </p:cNvPr>
          <p:cNvSpPr>
            <a:spLocks noChangeArrowheads="1"/>
          </p:cNvSpPr>
          <p:nvPr/>
        </p:nvSpPr>
        <p:spPr bwMode="auto">
          <a:xfrm>
            <a:off x="7248526" y="6519864"/>
            <a:ext cx="328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a:t>
            </a:r>
            <a:r>
              <a:rPr kumimoji="0" lang="de-DE" altLang="de-DE"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Quelle: Derra 2021</a:t>
            </a:r>
          </a:p>
        </p:txBody>
      </p:sp>
    </p:spTree>
    <p:extLst>
      <p:ext uri="{BB962C8B-B14F-4D97-AF65-F5344CB8AC3E}">
        <p14:creationId xmlns:p14="http://schemas.microsoft.com/office/powerpoint/2010/main" val="2497403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129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129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129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129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129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129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129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129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129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endParaRPr lang="de-DE" altLang="de-DE"/>
          </a:p>
        </p:txBody>
      </p:sp>
      <p:pic>
        <p:nvPicPr>
          <p:cNvPr id="603139" name="Picture 3" descr="mso5A68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4002" y="18412"/>
            <a:ext cx="11382380" cy="46366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hteck 1"/>
          <p:cNvSpPr/>
          <p:nvPr/>
        </p:nvSpPr>
        <p:spPr>
          <a:xfrm>
            <a:off x="614002" y="3359677"/>
            <a:ext cx="11577998" cy="15452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3141" name="Textfeld 4"/>
          <p:cNvSpPr txBox="1">
            <a:spLocks noChangeArrowheads="1"/>
          </p:cNvSpPr>
          <p:nvPr/>
        </p:nvSpPr>
        <p:spPr bwMode="auto">
          <a:xfrm>
            <a:off x="2192655" y="3051899"/>
            <a:ext cx="8225074" cy="307777"/>
          </a:xfrm>
          <a:prstGeom prst="rect">
            <a:avLst/>
          </a:prstGeom>
          <a:solidFill>
            <a:schemeClr val="bg1">
              <a:lumMod val="95000"/>
            </a:schemeClr>
          </a:solidFill>
          <a:ln>
            <a:noFill/>
          </a:ln>
        </p:spPr>
        <p:txBody>
          <a:bodyPr wrap="square">
            <a:spAutoFit/>
          </a:bodyPr>
          <a:lstStyle>
            <a:lvl1pPr>
              <a:spcBef>
                <a:spcPct val="20000"/>
              </a:spcBef>
              <a:buClr>
                <a:schemeClr val="bg2"/>
              </a:buClr>
              <a:buSzPct val="75000"/>
              <a:buFont typeface="Wingdings" panose="05000000000000000000" pitchFamily="2" charset="2"/>
              <a:buChar char="n"/>
              <a:defRPr sz="28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6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2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de-DE" altLang="de-DE"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Ruhe	    	          	Schwere			     Wärme</a:t>
            </a:r>
          </a:p>
        </p:txBody>
      </p:sp>
    </p:spTree>
    <p:extLst>
      <p:ext uri="{BB962C8B-B14F-4D97-AF65-F5344CB8AC3E}">
        <p14:creationId xmlns:p14="http://schemas.microsoft.com/office/powerpoint/2010/main" val="22676681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1A3045-B26A-485D-B803-E2B65EBBDA15}"/>
              </a:ext>
            </a:extLst>
          </p:cNvPr>
          <p:cNvSpPr>
            <a:spLocks noGrp="1"/>
          </p:cNvSpPr>
          <p:nvPr>
            <p:ph type="title"/>
          </p:nvPr>
        </p:nvSpPr>
        <p:spPr>
          <a:xfrm>
            <a:off x="180109" y="180253"/>
            <a:ext cx="10515600" cy="500784"/>
          </a:xfrm>
        </p:spPr>
        <p:txBody>
          <a:bodyPr>
            <a:normAutofit fontScale="90000"/>
          </a:bodyPr>
          <a:lstStyle/>
          <a:p>
            <a:r>
              <a:rPr lang="de-DE" sz="3200" b="1" dirty="0"/>
              <a:t>Autogenes Training 2023  - </a:t>
            </a:r>
            <a:r>
              <a:rPr lang="de-DE" sz="3200" b="1" dirty="0" err="1"/>
              <a:t>how</a:t>
            </a:r>
            <a:r>
              <a:rPr lang="de-DE" sz="3200" b="1" dirty="0"/>
              <a:t> </a:t>
            </a:r>
            <a:r>
              <a:rPr lang="de-DE" sz="3200" b="1" dirty="0" err="1"/>
              <a:t>to</a:t>
            </a:r>
            <a:r>
              <a:rPr lang="de-DE" sz="3200" b="1" dirty="0"/>
              <a:t> do ….</a:t>
            </a:r>
          </a:p>
        </p:txBody>
      </p:sp>
      <p:sp>
        <p:nvSpPr>
          <p:cNvPr id="3" name="Inhaltsplatzhalter 2">
            <a:extLst>
              <a:ext uri="{FF2B5EF4-FFF2-40B4-BE49-F238E27FC236}">
                <a16:creationId xmlns:a16="http://schemas.microsoft.com/office/drawing/2014/main" id="{47821660-BA10-4BDB-93DE-F13FE3DB735C}"/>
              </a:ext>
            </a:extLst>
          </p:cNvPr>
          <p:cNvSpPr>
            <a:spLocks noGrp="1"/>
          </p:cNvSpPr>
          <p:nvPr>
            <p:ph idx="1"/>
          </p:nvPr>
        </p:nvSpPr>
        <p:spPr>
          <a:xfrm>
            <a:off x="706581" y="1192646"/>
            <a:ext cx="10515600" cy="5665354"/>
          </a:xfrm>
        </p:spPr>
        <p:txBody>
          <a:bodyPr>
            <a:normAutofit fontScale="92500" lnSpcReduction="10000"/>
          </a:bodyPr>
          <a:lstStyle/>
          <a:p>
            <a:r>
              <a:rPr lang="de-DE" dirty="0"/>
              <a:t>Setting  </a:t>
            </a:r>
            <a:r>
              <a:rPr lang="de-DE" sz="2600" dirty="0"/>
              <a:t>(Einzel, Kleingruppe, Großgruppe)</a:t>
            </a:r>
          </a:p>
          <a:p>
            <a:r>
              <a:rPr lang="de-DE" dirty="0"/>
              <a:t>Körperhaltung   </a:t>
            </a:r>
            <a:r>
              <a:rPr lang="de-DE" sz="2600" dirty="0"/>
              <a:t>(Liegen, Sitzen, Stehen, Gehen)</a:t>
            </a:r>
          </a:p>
          <a:p>
            <a:r>
              <a:rPr lang="de-DE" dirty="0"/>
              <a:t>Übungsdauer </a:t>
            </a:r>
            <a:r>
              <a:rPr lang="de-DE" sz="2600" dirty="0"/>
              <a:t>(drei, fünf, zehn, fünfzehn, zwanzig ……..)</a:t>
            </a:r>
          </a:p>
          <a:p>
            <a:r>
              <a:rPr lang="de-DE" dirty="0"/>
              <a:t>Ruhe – Schwere - Wärme</a:t>
            </a:r>
            <a:endParaRPr lang="de-DE" sz="2600" dirty="0"/>
          </a:p>
          <a:p>
            <a:r>
              <a:rPr lang="de-DE" dirty="0"/>
              <a:t>Formel-Rhythmus </a:t>
            </a:r>
            <a:endParaRPr lang="de-DE" sz="2600" dirty="0"/>
          </a:p>
          <a:p>
            <a:r>
              <a:rPr lang="de-DE" dirty="0"/>
              <a:t>Imagination und Körperwahrnehmung</a:t>
            </a:r>
            <a:endParaRPr lang="de-DE" sz="2600" dirty="0"/>
          </a:p>
          <a:p>
            <a:r>
              <a:rPr lang="de-DE" dirty="0"/>
              <a:t>Reihenfolge der Körperwahrnehmung</a:t>
            </a:r>
            <a:endParaRPr lang="de-DE" sz="2600" dirty="0"/>
          </a:p>
          <a:p>
            <a:r>
              <a:rPr lang="de-DE" dirty="0"/>
              <a:t>Vorsprechen, Text, Suggestion</a:t>
            </a:r>
          </a:p>
          <a:p>
            <a:r>
              <a:rPr lang="de-DE" dirty="0"/>
              <a:t>Hilfestellungen </a:t>
            </a:r>
            <a:r>
              <a:rPr lang="de-DE" sz="2600" dirty="0"/>
              <a:t>(Bewegung, Körperwahrnehmung, Worte, Bilder)</a:t>
            </a:r>
          </a:p>
          <a:p>
            <a:r>
              <a:rPr lang="de-DE" dirty="0"/>
              <a:t>Audiodateien  </a:t>
            </a:r>
            <a:r>
              <a:rPr lang="de-DE" sz="2600" dirty="0"/>
              <a:t>(CD, MP3, Videos, APPs)</a:t>
            </a:r>
          </a:p>
          <a:p>
            <a:r>
              <a:rPr lang="de-DE" dirty="0"/>
              <a:t>Person des/r Anleiter/in</a:t>
            </a:r>
          </a:p>
          <a:p>
            <a:r>
              <a:rPr lang="de-DE" dirty="0"/>
              <a:t>Übungshäufigkeit </a:t>
            </a:r>
            <a:r>
              <a:rPr lang="de-DE" sz="2600" dirty="0"/>
              <a:t>(täglich, wöchentlich ….)</a:t>
            </a:r>
          </a:p>
          <a:p>
            <a:endParaRPr lang="de-DE" sz="2600" dirty="0"/>
          </a:p>
          <a:p>
            <a:endParaRPr lang="de-DE" dirty="0"/>
          </a:p>
        </p:txBody>
      </p:sp>
      <p:sp>
        <p:nvSpPr>
          <p:cNvPr id="4" name="Titel 1">
            <a:extLst>
              <a:ext uri="{FF2B5EF4-FFF2-40B4-BE49-F238E27FC236}">
                <a16:creationId xmlns:a16="http://schemas.microsoft.com/office/drawing/2014/main" id="{51946E68-328D-43DB-BCAD-66F47658500A}"/>
              </a:ext>
            </a:extLst>
          </p:cNvPr>
          <p:cNvSpPr txBox="1">
            <a:spLocks/>
          </p:cNvSpPr>
          <p:nvPr/>
        </p:nvSpPr>
        <p:spPr>
          <a:xfrm>
            <a:off x="7640781" y="691861"/>
            <a:ext cx="5472545" cy="5007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prstClr val="white">
                    <a:lumMod val="85000"/>
                  </a:prstClr>
                </a:solidFill>
                <a:effectLst/>
                <a:uLnTx/>
                <a:uFillTx/>
                <a:latin typeface="Calibri Light" panose="020F0302020204030204"/>
                <a:ea typeface="+mj-ea"/>
                <a:cs typeface="+mj-cs"/>
              </a:rPr>
              <a:t>   </a:t>
            </a:r>
            <a:r>
              <a:rPr kumimoji="0" lang="de-DE" sz="2800" b="1" i="0" u="none" strike="noStrike" kern="1200" cap="none" spc="0" normalizeH="0" baseline="0" noProof="0" dirty="0">
                <a:ln>
                  <a:noFill/>
                </a:ln>
                <a:solidFill>
                  <a:prstClr val="black"/>
                </a:solidFill>
                <a:effectLst/>
                <a:uLnTx/>
                <a:uFillTx/>
                <a:latin typeface="Calibri Light" panose="020F0302020204030204"/>
                <a:ea typeface="+mj-ea"/>
                <a:cs typeface="+mj-cs"/>
              </a:rPr>
              <a:t>Anfänger   	Fortgeschrittene</a:t>
            </a:r>
          </a:p>
        </p:txBody>
      </p:sp>
    </p:spTree>
    <p:extLst>
      <p:ext uri="{BB962C8B-B14F-4D97-AF65-F5344CB8AC3E}">
        <p14:creationId xmlns:p14="http://schemas.microsoft.com/office/powerpoint/2010/main" val="1317587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ChangeArrowheads="1"/>
          </p:cNvSpPr>
          <p:nvPr>
            <p:ph type="body" idx="4294967295"/>
          </p:nvPr>
        </p:nvSpPr>
        <p:spPr>
          <a:xfrm>
            <a:off x="1078173" y="1074880"/>
            <a:ext cx="8488907" cy="5501055"/>
          </a:xfrm>
        </p:spPr>
        <p:txBody>
          <a:bodyPr>
            <a:normAutofit lnSpcReduction="10000"/>
          </a:bodyPr>
          <a:lstStyle/>
          <a:p>
            <a:pPr marL="358775" eaLnBrk="1" hangingPunct="1">
              <a:lnSpc>
                <a:spcPct val="90000"/>
              </a:lnSpc>
              <a:spcAft>
                <a:spcPct val="20000"/>
              </a:spcAft>
              <a:buBlip>
                <a:blip r:embed="rId2"/>
              </a:buBlip>
            </a:pPr>
            <a:r>
              <a:rPr lang="de-DE" altLang="de-DE" sz="2600" b="1" dirty="0">
                <a:latin typeface="+mj-lt"/>
              </a:rPr>
              <a:t>Möglichst alltagsnah</a:t>
            </a:r>
          </a:p>
          <a:p>
            <a:pPr marL="1092200" lvl="1" eaLnBrk="1" hangingPunct="1">
              <a:lnSpc>
                <a:spcPct val="90000"/>
              </a:lnSpc>
              <a:spcAft>
                <a:spcPct val="20000"/>
              </a:spcAft>
            </a:pPr>
            <a:r>
              <a:rPr lang="de-DE" altLang="de-DE" dirty="0">
                <a:latin typeface="+mj-lt"/>
              </a:rPr>
              <a:t>einfache Induktion (Entspannungsreflex)</a:t>
            </a:r>
          </a:p>
          <a:p>
            <a:pPr marL="1092200" lvl="1" eaLnBrk="1" hangingPunct="1">
              <a:lnSpc>
                <a:spcPct val="90000"/>
              </a:lnSpc>
              <a:spcAft>
                <a:spcPct val="20000"/>
              </a:spcAft>
            </a:pPr>
            <a:r>
              <a:rPr lang="de-DE" altLang="de-DE" dirty="0">
                <a:latin typeface="+mj-lt"/>
              </a:rPr>
              <a:t>im Sitzen oder Stehen</a:t>
            </a:r>
          </a:p>
          <a:p>
            <a:pPr marL="1092200" lvl="1" eaLnBrk="1" hangingPunct="1">
              <a:lnSpc>
                <a:spcPct val="90000"/>
              </a:lnSpc>
              <a:spcAft>
                <a:spcPct val="20000"/>
              </a:spcAft>
            </a:pPr>
            <a:r>
              <a:rPr lang="de-DE" altLang="de-DE" dirty="0">
                <a:latin typeface="+mj-lt"/>
              </a:rPr>
              <a:t>kurze Übungen (2-3 Minuten)</a:t>
            </a:r>
          </a:p>
          <a:p>
            <a:pPr marL="1092200" lvl="1" eaLnBrk="1" hangingPunct="1">
              <a:lnSpc>
                <a:spcPct val="90000"/>
              </a:lnSpc>
              <a:spcAft>
                <a:spcPct val="20000"/>
              </a:spcAft>
            </a:pPr>
            <a:r>
              <a:rPr lang="de-DE" altLang="de-DE" dirty="0">
                <a:latin typeface="+mj-lt"/>
              </a:rPr>
              <a:t>ohne Hilfsmittel</a:t>
            </a:r>
          </a:p>
          <a:p>
            <a:pPr marL="1092200" lvl="1" eaLnBrk="1" hangingPunct="1">
              <a:lnSpc>
                <a:spcPct val="90000"/>
              </a:lnSpc>
              <a:spcAft>
                <a:spcPct val="20000"/>
              </a:spcAft>
            </a:pPr>
            <a:endParaRPr lang="de-DE" altLang="de-DE" sz="800" dirty="0">
              <a:latin typeface="+mj-lt"/>
            </a:endParaRPr>
          </a:p>
          <a:p>
            <a:pPr marL="358775" eaLnBrk="1" hangingPunct="1">
              <a:lnSpc>
                <a:spcPct val="90000"/>
              </a:lnSpc>
              <a:spcAft>
                <a:spcPct val="20000"/>
              </a:spcAft>
              <a:buBlip>
                <a:blip r:embed="rId2"/>
              </a:buBlip>
            </a:pPr>
            <a:r>
              <a:rPr lang="de-DE" altLang="de-DE" sz="2600" b="1" dirty="0">
                <a:latin typeface="+mj-lt"/>
              </a:rPr>
              <a:t>Spezifische Hilfsmittel bei schweren Störungen</a:t>
            </a:r>
            <a:br>
              <a:rPr lang="de-DE" altLang="de-DE" sz="2000" dirty="0">
                <a:latin typeface="+mj-lt"/>
              </a:rPr>
            </a:br>
            <a:r>
              <a:rPr lang="de-DE" altLang="de-DE" sz="2200" dirty="0">
                <a:latin typeface="+mj-lt"/>
              </a:rPr>
              <a:t>(Atmung, </a:t>
            </a:r>
            <a:r>
              <a:rPr lang="de-DE" altLang="de-DE" sz="2200" dirty="0" err="1">
                <a:latin typeface="+mj-lt"/>
              </a:rPr>
              <a:t>Ruhebild</a:t>
            </a:r>
            <a:r>
              <a:rPr lang="de-DE" altLang="de-DE" sz="2200" dirty="0">
                <a:latin typeface="+mj-lt"/>
              </a:rPr>
              <a:t>, sanfte Bewegungen)</a:t>
            </a:r>
          </a:p>
          <a:p>
            <a:pPr marL="358775" eaLnBrk="1" hangingPunct="1">
              <a:lnSpc>
                <a:spcPct val="90000"/>
              </a:lnSpc>
              <a:spcAft>
                <a:spcPct val="20000"/>
              </a:spcAft>
            </a:pPr>
            <a:endParaRPr lang="de-DE" altLang="de-DE" sz="900" dirty="0">
              <a:latin typeface="+mj-lt"/>
            </a:endParaRPr>
          </a:p>
          <a:p>
            <a:pPr marL="358775" eaLnBrk="1" hangingPunct="1">
              <a:lnSpc>
                <a:spcPct val="90000"/>
              </a:lnSpc>
              <a:spcAft>
                <a:spcPct val="20000"/>
              </a:spcAft>
              <a:buBlip>
                <a:blip r:embed="rId2"/>
              </a:buBlip>
            </a:pPr>
            <a:r>
              <a:rPr lang="de-DE" altLang="de-DE" sz="2600" b="1" dirty="0">
                <a:latin typeface="+mj-lt"/>
              </a:rPr>
              <a:t>Kurzformen</a:t>
            </a:r>
          </a:p>
          <a:p>
            <a:pPr marL="1092200" lvl="1" eaLnBrk="1" hangingPunct="1">
              <a:lnSpc>
                <a:spcPct val="90000"/>
              </a:lnSpc>
              <a:spcAft>
                <a:spcPct val="20000"/>
              </a:spcAft>
            </a:pPr>
            <a:r>
              <a:rPr lang="de-DE" altLang="de-DE" dirty="0">
                <a:latin typeface="+mj-lt"/>
              </a:rPr>
              <a:t>Reflexentspannung über Atmung</a:t>
            </a:r>
          </a:p>
          <a:p>
            <a:pPr marL="1092200" lvl="1" eaLnBrk="1" hangingPunct="1">
              <a:lnSpc>
                <a:spcPct val="90000"/>
              </a:lnSpc>
              <a:spcAft>
                <a:spcPct val="20000"/>
              </a:spcAft>
            </a:pPr>
            <a:r>
              <a:rPr lang="de-DE" altLang="de-DE" dirty="0">
                <a:latin typeface="+mj-lt"/>
              </a:rPr>
              <a:t>Ampelübung ("Beckerfaust“)  &gt; Turbo-Jacobson</a:t>
            </a:r>
          </a:p>
          <a:p>
            <a:pPr marL="1092200" lvl="1" eaLnBrk="1" hangingPunct="1">
              <a:lnSpc>
                <a:spcPct val="90000"/>
              </a:lnSpc>
              <a:spcAft>
                <a:spcPct val="20000"/>
              </a:spcAft>
            </a:pPr>
            <a:r>
              <a:rPr lang="de-DE" altLang="de-DE" dirty="0">
                <a:latin typeface="+mj-lt"/>
              </a:rPr>
              <a:t>Codewortentspannung</a:t>
            </a:r>
          </a:p>
        </p:txBody>
      </p:sp>
      <p:sp>
        <p:nvSpPr>
          <p:cNvPr id="27651" name="Rectangle 3"/>
          <p:cNvSpPr>
            <a:spLocks noChangeArrowheads="1"/>
          </p:cNvSpPr>
          <p:nvPr/>
        </p:nvSpPr>
        <p:spPr bwMode="auto">
          <a:xfrm>
            <a:off x="180263" y="116419"/>
            <a:ext cx="11352095" cy="646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eaLnBrk="0" hangingPunct="0">
              <a:spcBef>
                <a:spcPct val="20000"/>
              </a:spcBef>
              <a:buClr>
                <a:schemeClr val="bg2"/>
              </a:buClr>
              <a:buSzPct val="75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2"/>
              </a:buClr>
              <a:buSzPct val="80000"/>
              <a:buFont typeface="Wingdings" pitchFamily="2" charset="2"/>
              <a:buChar char="¨"/>
              <a:defRPr sz="2600">
                <a:solidFill>
                  <a:schemeClr val="tx1"/>
                </a:solidFill>
                <a:latin typeface="Arial" pitchFamily="34"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
              <a:defRPr sz="2200">
                <a:solidFill>
                  <a:schemeClr val="tx1"/>
                </a:solidFill>
                <a:latin typeface="Arial" pitchFamily="34"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30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Calibri Light" panose="020F0302020204030204"/>
                <a:ea typeface="+mn-ea"/>
                <a:cs typeface="+mn-cs"/>
              </a:rPr>
              <a:t>Entspannungsverfahren in der Therapie - was gilt es zu beachten?</a:t>
            </a:r>
          </a:p>
        </p:txBody>
      </p:sp>
      <p:pic>
        <p:nvPicPr>
          <p:cNvPr id="4" name="Picture 2" descr="Beckerfau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09630" y="4207403"/>
            <a:ext cx="2722729" cy="2368533"/>
          </a:xfrm>
          <a:prstGeom prst="rect">
            <a:avLst/>
          </a:prstGeom>
          <a:noFill/>
          <a:ln>
            <a:noFill/>
          </a:ln>
          <a:effectLst>
            <a:glow rad="63500">
              <a:schemeClr val="accent1">
                <a:satMod val="175000"/>
                <a:alpha val="40000"/>
              </a:schemeClr>
            </a:glow>
            <a:outerShdw blurRad="508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10590664" y="6289333"/>
            <a:ext cx="941695" cy="286603"/>
          </a:xfrm>
          <a:prstGeom prst="rect">
            <a:avLst/>
          </a:prstGeom>
          <a:solidFill>
            <a:srgbClr val="EAE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3403" y="1096149"/>
            <a:ext cx="1874814" cy="2768146"/>
          </a:xfrm>
          <a:prstGeom prst="rect">
            <a:avLst/>
          </a:prstGeom>
          <a:noFill/>
          <a:ln>
            <a:noFill/>
          </a:ln>
          <a:effectLst>
            <a:glow rad="38100">
              <a:schemeClr val="accent1">
                <a:satMod val="175000"/>
                <a:alpha val="40000"/>
              </a:schemeClr>
            </a:glow>
            <a:outerShdw blurRad="50800" dist="1397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705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3760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760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760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3760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760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37602">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3760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760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3760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7602">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ChangeArrowheads="1"/>
          </p:cNvSpPr>
          <p:nvPr>
            <p:ph type="body" idx="4294967295"/>
          </p:nvPr>
        </p:nvSpPr>
        <p:spPr>
          <a:xfrm>
            <a:off x="1219199" y="1560512"/>
            <a:ext cx="10354101" cy="4649787"/>
          </a:xfrm>
        </p:spPr>
        <p:txBody>
          <a:bodyPr>
            <a:normAutofit fontScale="92500" lnSpcReduction="10000"/>
          </a:bodyPr>
          <a:lstStyle/>
          <a:p>
            <a:pPr eaLnBrk="1" hangingPunct="1">
              <a:spcBef>
                <a:spcPct val="0"/>
              </a:spcBef>
              <a:spcAft>
                <a:spcPts val="1200"/>
              </a:spcAft>
              <a:buFont typeface="Wingdings" panose="05000000000000000000" pitchFamily="2" charset="2"/>
              <a:buChar char="§"/>
            </a:pPr>
            <a:r>
              <a:rPr lang="de-DE" dirty="0"/>
              <a:t>Patientenwunsch, Vorerfahrung</a:t>
            </a:r>
            <a:br>
              <a:rPr lang="de-DE" sz="2400" dirty="0"/>
            </a:br>
            <a:endParaRPr lang="de-DE" sz="2400" dirty="0"/>
          </a:p>
          <a:p>
            <a:pPr eaLnBrk="1" hangingPunct="1">
              <a:spcBef>
                <a:spcPct val="0"/>
              </a:spcBef>
              <a:spcAft>
                <a:spcPts val="1200"/>
              </a:spcAft>
              <a:buFont typeface="Wingdings" panose="05000000000000000000" pitchFamily="2" charset="2"/>
              <a:buChar char="§"/>
            </a:pPr>
            <a:r>
              <a:rPr lang="de-DE" dirty="0"/>
              <a:t>PR als Einstieg oft leichter</a:t>
            </a:r>
            <a:br>
              <a:rPr lang="de-DE" sz="2400" dirty="0"/>
            </a:br>
            <a:r>
              <a:rPr lang="de-DE" sz="2400" dirty="0"/>
              <a:t>(aktives Verfahren, Veränderung leichter spürbar, lässt Eigenwahrnehmung mehr Raum, schnellere Erfolgserlebnisse)</a:t>
            </a:r>
            <a:br>
              <a:rPr lang="de-DE" sz="2400" dirty="0"/>
            </a:br>
            <a:endParaRPr lang="de-DE" sz="2400" dirty="0"/>
          </a:p>
          <a:p>
            <a:pPr eaLnBrk="1" hangingPunct="1">
              <a:spcBef>
                <a:spcPct val="0"/>
              </a:spcBef>
              <a:spcAft>
                <a:spcPts val="1200"/>
              </a:spcAft>
              <a:buFont typeface="Wingdings" panose="05000000000000000000" pitchFamily="2" charset="2"/>
              <a:buChar char="§"/>
            </a:pPr>
            <a:r>
              <a:rPr lang="de-DE" dirty="0"/>
              <a:t>Diagnose </a:t>
            </a:r>
            <a:r>
              <a:rPr lang="de-DE" sz="2400" dirty="0"/>
              <a:t>(Vergleichsstudien z.B. Schmerz)</a:t>
            </a:r>
            <a:br>
              <a:rPr lang="de-DE" sz="2400" dirty="0"/>
            </a:br>
            <a:r>
              <a:rPr lang="de-DE" sz="2400" dirty="0"/>
              <a:t>	PR: Spannungskopfschmerz, Rückenschmerz</a:t>
            </a:r>
            <a:br>
              <a:rPr lang="de-DE" sz="2400" dirty="0"/>
            </a:br>
            <a:r>
              <a:rPr lang="de-DE" sz="2400" dirty="0"/>
              <a:t>	AT:	</a:t>
            </a:r>
            <a:r>
              <a:rPr lang="de-DE" sz="2400" dirty="0" err="1"/>
              <a:t>Fibromyalgie</a:t>
            </a:r>
            <a:r>
              <a:rPr lang="de-DE" sz="2400" dirty="0"/>
              <a:t>, </a:t>
            </a:r>
            <a:r>
              <a:rPr lang="de-DE" sz="2400" dirty="0" err="1"/>
              <a:t>Sympath</a:t>
            </a:r>
            <a:r>
              <a:rPr lang="de-DE" sz="2400" dirty="0"/>
              <a:t>. Reflexdystrophie</a:t>
            </a:r>
            <a:br>
              <a:rPr lang="de-DE" sz="2400" dirty="0"/>
            </a:br>
            <a:r>
              <a:rPr lang="de-DE" sz="2400" dirty="0"/>
              <a:t>	PR=AT:	Migräne, rheumatoide Arthritis</a:t>
            </a:r>
            <a:br>
              <a:rPr lang="de-DE" sz="2400" dirty="0"/>
            </a:br>
            <a:endParaRPr lang="de-DE" sz="2400" dirty="0"/>
          </a:p>
          <a:p>
            <a:pPr eaLnBrk="1" hangingPunct="1">
              <a:spcBef>
                <a:spcPct val="0"/>
              </a:spcBef>
              <a:spcAft>
                <a:spcPts val="1200"/>
              </a:spcAft>
              <a:buFont typeface="Wingdings" panose="05000000000000000000" pitchFamily="2" charset="2"/>
              <a:buChar char="§"/>
            </a:pPr>
            <a:r>
              <a:rPr lang="de-DE" dirty="0"/>
              <a:t>Weitergehende Therapieziele</a:t>
            </a:r>
            <a:br>
              <a:rPr lang="de-DE" sz="3000" dirty="0"/>
            </a:br>
            <a:r>
              <a:rPr lang="de-DE" sz="2400" dirty="0"/>
              <a:t>	Organübungen, Leitsatzbildung</a:t>
            </a:r>
            <a:r>
              <a:rPr lang="de-DE" sz="2400" dirty="0">
                <a:sym typeface="Wingdings" pitchFamily="2" charset="2"/>
              </a:rPr>
              <a:t> AT</a:t>
            </a:r>
          </a:p>
          <a:p>
            <a:pPr eaLnBrk="1" hangingPunct="1">
              <a:spcBef>
                <a:spcPct val="0"/>
              </a:spcBef>
            </a:pPr>
            <a:endParaRPr lang="de-DE" sz="1900" dirty="0"/>
          </a:p>
          <a:p>
            <a:pPr eaLnBrk="1" hangingPunct="1"/>
            <a:endParaRPr lang="de-DE" sz="1900" dirty="0"/>
          </a:p>
        </p:txBody>
      </p:sp>
      <p:sp>
        <p:nvSpPr>
          <p:cNvPr id="27651" name="Rectangle 3"/>
          <p:cNvSpPr>
            <a:spLocks noChangeArrowheads="1"/>
          </p:cNvSpPr>
          <p:nvPr/>
        </p:nvSpPr>
        <p:spPr bwMode="auto">
          <a:xfrm>
            <a:off x="393700" y="404814"/>
            <a:ext cx="10606981"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de-DE" sz="2800" b="1" i="0" u="none" strike="noStrike" kern="1200" cap="none" spc="0" normalizeH="0" baseline="0" noProof="0" dirty="0">
                <a:ln>
                  <a:noFill/>
                </a:ln>
                <a:solidFill>
                  <a:srgbClr val="003300"/>
                </a:solidFill>
                <a:effectLst/>
                <a:uLnTx/>
                <a:uFillTx/>
                <a:latin typeface="Calibri" panose="020F0502020204030204"/>
                <a:ea typeface="+mn-ea"/>
                <a:cs typeface="+mn-cs"/>
              </a:rPr>
            </a:br>
            <a:r>
              <a:rPr kumimoji="0" lang="de-DE" sz="28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Calibri Light" panose="020F0302020204030204"/>
                <a:ea typeface="+mn-ea"/>
                <a:cs typeface="+mn-cs"/>
              </a:rPr>
              <a:t>Entspannungsverfahren in der Therapie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1" i="0" u="none" strike="noStrike" kern="1200" cap="none" spc="0" normalizeH="0" baseline="0" noProof="0" dirty="0">
                <a:ln>
                  <a:noFill/>
                </a:ln>
                <a:solidFill>
                  <a:srgbClr val="003300"/>
                </a:solidFill>
                <a:effectLst>
                  <a:outerShdw blurRad="38100" dist="38100" dir="2700000" algn="tl">
                    <a:srgbClr val="000000">
                      <a:alpha val="43137"/>
                    </a:srgbClr>
                  </a:outerShdw>
                </a:effectLst>
                <a:uLnTx/>
                <a:uFillTx/>
                <a:latin typeface="Calibri Light" panose="020F0302020204030204"/>
                <a:ea typeface="+mn-ea"/>
                <a:cs typeface="+mn-cs"/>
              </a:rPr>
              <a:t>		……….	woran kann ich mich bei der Auswahl orientieren?</a:t>
            </a:r>
          </a:p>
        </p:txBody>
      </p:sp>
    </p:spTree>
    <p:extLst>
      <p:ext uri="{BB962C8B-B14F-4D97-AF65-F5344CB8AC3E}">
        <p14:creationId xmlns:p14="http://schemas.microsoft.com/office/powerpoint/2010/main" val="441967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38626">
                                            <p:txEl>
                                              <p:pRg st="0" end="0"/>
                                            </p:txEl>
                                          </p:spTgt>
                                        </p:tgtEl>
                                        <p:attrNameLst>
                                          <p:attrName>style.visibility</p:attrName>
                                        </p:attrNameLst>
                                      </p:cBhvr>
                                      <p:to>
                                        <p:strVal val="visible"/>
                                      </p:to>
                                    </p:set>
                                    <p:animEffect transition="in" filter="fade">
                                      <p:cBhvr>
                                        <p:cTn id="7" dur="1000"/>
                                        <p:tgtEl>
                                          <p:spTgt spid="538626">
                                            <p:txEl>
                                              <p:pRg st="0" end="0"/>
                                            </p:txEl>
                                          </p:spTgt>
                                        </p:tgtEl>
                                      </p:cBhvr>
                                    </p:animEffect>
                                    <p:anim calcmode="lin" valueType="num">
                                      <p:cBhvr>
                                        <p:cTn id="8" dur="1000" fill="hold"/>
                                        <p:tgtEl>
                                          <p:spTgt spid="5386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386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38626">
                                            <p:txEl>
                                              <p:pRg st="1" end="1"/>
                                            </p:txEl>
                                          </p:spTgt>
                                        </p:tgtEl>
                                        <p:attrNameLst>
                                          <p:attrName>style.visibility</p:attrName>
                                        </p:attrNameLst>
                                      </p:cBhvr>
                                      <p:to>
                                        <p:strVal val="visible"/>
                                      </p:to>
                                    </p:set>
                                    <p:animEffect transition="in" filter="fade">
                                      <p:cBhvr>
                                        <p:cTn id="14" dur="1000"/>
                                        <p:tgtEl>
                                          <p:spTgt spid="538626">
                                            <p:txEl>
                                              <p:pRg st="1" end="1"/>
                                            </p:txEl>
                                          </p:spTgt>
                                        </p:tgtEl>
                                      </p:cBhvr>
                                    </p:animEffect>
                                    <p:anim calcmode="lin" valueType="num">
                                      <p:cBhvr>
                                        <p:cTn id="15" dur="1000" fill="hold"/>
                                        <p:tgtEl>
                                          <p:spTgt spid="53862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3862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38626">
                                            <p:txEl>
                                              <p:pRg st="2" end="2"/>
                                            </p:txEl>
                                          </p:spTgt>
                                        </p:tgtEl>
                                        <p:attrNameLst>
                                          <p:attrName>style.visibility</p:attrName>
                                        </p:attrNameLst>
                                      </p:cBhvr>
                                      <p:to>
                                        <p:strVal val="visible"/>
                                      </p:to>
                                    </p:set>
                                    <p:animEffect transition="in" filter="fade">
                                      <p:cBhvr>
                                        <p:cTn id="21" dur="1000"/>
                                        <p:tgtEl>
                                          <p:spTgt spid="538626">
                                            <p:txEl>
                                              <p:pRg st="2" end="2"/>
                                            </p:txEl>
                                          </p:spTgt>
                                        </p:tgtEl>
                                      </p:cBhvr>
                                    </p:animEffect>
                                    <p:anim calcmode="lin" valueType="num">
                                      <p:cBhvr>
                                        <p:cTn id="22" dur="1000" fill="hold"/>
                                        <p:tgtEl>
                                          <p:spTgt spid="53862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3862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538626">
                                            <p:txEl>
                                              <p:pRg st="3" end="3"/>
                                            </p:txEl>
                                          </p:spTgt>
                                        </p:tgtEl>
                                        <p:attrNameLst>
                                          <p:attrName>style.visibility</p:attrName>
                                        </p:attrNameLst>
                                      </p:cBhvr>
                                      <p:to>
                                        <p:strVal val="visible"/>
                                      </p:to>
                                    </p:set>
                                    <p:animEffect transition="in" filter="fade">
                                      <p:cBhvr>
                                        <p:cTn id="28" dur="1000"/>
                                        <p:tgtEl>
                                          <p:spTgt spid="538626">
                                            <p:txEl>
                                              <p:pRg st="3" end="3"/>
                                            </p:txEl>
                                          </p:spTgt>
                                        </p:tgtEl>
                                      </p:cBhvr>
                                    </p:animEffect>
                                    <p:anim calcmode="lin" valueType="num">
                                      <p:cBhvr>
                                        <p:cTn id="29" dur="1000" fill="hold"/>
                                        <p:tgtEl>
                                          <p:spTgt spid="53862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3862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9" name="Rectangle 3"/>
          <p:cNvSpPr>
            <a:spLocks noGrp="1" noChangeArrowheads="1"/>
          </p:cNvSpPr>
          <p:nvPr>
            <p:ph type="body" idx="1"/>
          </p:nvPr>
        </p:nvSpPr>
        <p:spPr>
          <a:xfrm>
            <a:off x="738187" y="996287"/>
            <a:ext cx="9961657" cy="5184775"/>
          </a:xfrm>
        </p:spPr>
        <p:txBody>
          <a:bodyPr>
            <a:noAutofit/>
          </a:bodyPr>
          <a:lstStyle/>
          <a:p>
            <a:pPr eaLnBrk="1" hangingPunct="1">
              <a:lnSpc>
                <a:spcPct val="150000"/>
              </a:lnSpc>
            </a:pPr>
            <a:r>
              <a:rPr lang="de-DE" altLang="de-DE" sz="2400" dirty="0"/>
              <a:t>Psychotische Zustände und andere schwere psychische Störungen, bei denen die Selbstverfügbarkeit und der Realitätsbezug eingeschränkt ist</a:t>
            </a:r>
          </a:p>
          <a:p>
            <a:pPr eaLnBrk="1" hangingPunct="1">
              <a:lnSpc>
                <a:spcPct val="150000"/>
              </a:lnSpc>
            </a:pPr>
            <a:r>
              <a:rPr lang="de-DE" altLang="de-DE" sz="2400" dirty="0"/>
              <a:t>Schwere </a:t>
            </a:r>
            <a:r>
              <a:rPr lang="de-DE" altLang="de-DE" sz="2400" dirty="0" err="1"/>
              <a:t>Traumafolgestörungen</a:t>
            </a:r>
            <a:endParaRPr lang="de-DE" altLang="de-DE" sz="2400" dirty="0"/>
          </a:p>
          <a:p>
            <a:pPr eaLnBrk="1" hangingPunct="1">
              <a:lnSpc>
                <a:spcPct val="150000"/>
              </a:lnSpc>
            </a:pPr>
            <a:r>
              <a:rPr lang="de-DE" altLang="de-DE" sz="2400" dirty="0"/>
              <a:t>Körperwahrnehmungsstörungen </a:t>
            </a:r>
          </a:p>
          <a:p>
            <a:pPr eaLnBrk="1" hangingPunct="1">
              <a:lnSpc>
                <a:spcPct val="150000"/>
              </a:lnSpc>
            </a:pPr>
            <a:r>
              <a:rPr lang="de-DE" altLang="de-DE" sz="2400" dirty="0"/>
              <a:t>Muskelkrankheiten und Dystonien (PR)</a:t>
            </a:r>
          </a:p>
          <a:p>
            <a:pPr eaLnBrk="1" hangingPunct="1">
              <a:lnSpc>
                <a:spcPct val="150000"/>
              </a:lnSpc>
            </a:pPr>
            <a:r>
              <a:rPr lang="de-DE" altLang="de-DE" sz="2400" dirty="0"/>
              <a:t>Clusterkopfschmerz</a:t>
            </a:r>
          </a:p>
          <a:p>
            <a:pPr eaLnBrk="1" hangingPunct="1">
              <a:lnSpc>
                <a:spcPct val="150000"/>
              </a:lnSpc>
            </a:pPr>
            <a:r>
              <a:rPr lang="de-DE" altLang="de-DE" sz="2400" dirty="0"/>
              <a:t>Migräneanfall  (jedoch bestens zur Intervallbehandlung)</a:t>
            </a:r>
          </a:p>
          <a:p>
            <a:pPr eaLnBrk="1" hangingPunct="1">
              <a:lnSpc>
                <a:spcPct val="150000"/>
              </a:lnSpc>
            </a:pPr>
            <a:r>
              <a:rPr lang="de-DE" altLang="de-DE" sz="2400" dirty="0"/>
              <a:t>Gruppensetting ?</a:t>
            </a:r>
          </a:p>
          <a:p>
            <a:pPr eaLnBrk="1" hangingPunct="1">
              <a:lnSpc>
                <a:spcPct val="150000"/>
              </a:lnSpc>
              <a:buFont typeface="Wingdings" panose="05000000000000000000" pitchFamily="2" charset="2"/>
              <a:buNone/>
            </a:pPr>
            <a:r>
              <a:rPr lang="de-DE" altLang="de-DE" sz="2400" dirty="0"/>
              <a:t>	</a:t>
            </a:r>
          </a:p>
        </p:txBody>
      </p:sp>
      <p:sp>
        <p:nvSpPr>
          <p:cNvPr id="4" name="Rectangle 2"/>
          <p:cNvSpPr txBox="1">
            <a:spLocks noChangeArrowheads="1"/>
          </p:cNvSpPr>
          <p:nvPr/>
        </p:nvSpPr>
        <p:spPr>
          <a:xfrm>
            <a:off x="738188" y="101600"/>
            <a:ext cx="8507412" cy="894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altLang="de-DE"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panose="020F0302020204030204"/>
                <a:ea typeface="+mj-ea"/>
                <a:cs typeface="+mj-cs"/>
              </a:rPr>
              <a:t>Einschränkungen und Kontraindikationen</a:t>
            </a:r>
          </a:p>
        </p:txBody>
      </p:sp>
    </p:spTree>
    <p:extLst>
      <p:ext uri="{BB962C8B-B14F-4D97-AF65-F5344CB8AC3E}">
        <p14:creationId xmlns:p14="http://schemas.microsoft.com/office/powerpoint/2010/main" val="14946132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983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833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833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833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9833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833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833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833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msoC9759"/>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52598" y="0"/>
            <a:ext cx="6818195" cy="75264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128064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91440" y="-101731"/>
            <a:ext cx="4788023" cy="5021305"/>
          </a:xfrm>
          <a:prstGeom prst="rect">
            <a:avLst/>
          </a:prstGeom>
          <a:effectLst>
            <a:outerShdw blurRad="50800" dist="215900" dir="2700000" algn="tl" rotWithShape="0">
              <a:prstClr val="black">
                <a:alpha val="40000"/>
              </a:prstClr>
            </a:outerShdw>
            <a:softEdge rad="63500"/>
          </a:effectLst>
        </p:spPr>
      </p:pic>
      <p:pic>
        <p:nvPicPr>
          <p:cNvPr id="6" name="Grafik 5"/>
          <p:cNvPicPr>
            <a:picLocks noChangeAspect="1"/>
          </p:cNvPicPr>
          <p:nvPr/>
        </p:nvPicPr>
        <p:blipFill>
          <a:blip r:embed="rId3"/>
          <a:stretch>
            <a:fillRect/>
          </a:stretch>
        </p:blipFill>
        <p:spPr>
          <a:xfrm>
            <a:off x="3355453" y="2158257"/>
            <a:ext cx="4788024" cy="5023910"/>
          </a:xfrm>
          <a:prstGeom prst="rect">
            <a:avLst/>
          </a:prstGeom>
          <a:effectLst>
            <a:outerShdw blurRad="50800" dist="127000" dir="2700000" algn="tl" rotWithShape="0">
              <a:prstClr val="black">
                <a:alpha val="40000"/>
              </a:prstClr>
            </a:outerShdw>
            <a:softEdge rad="63500"/>
          </a:effectLst>
        </p:spPr>
      </p:pic>
      <p:pic>
        <p:nvPicPr>
          <p:cNvPr id="3" name="Grafik 2">
            <a:extLst>
              <a:ext uri="{FF2B5EF4-FFF2-40B4-BE49-F238E27FC236}">
                <a16:creationId xmlns:a16="http://schemas.microsoft.com/office/drawing/2014/main" id="{92691AE9-3645-47B2-B6C4-F743ABEC1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3424" y="112407"/>
            <a:ext cx="4093649" cy="5950072"/>
          </a:xfrm>
          <a:prstGeom prst="rect">
            <a:avLst/>
          </a:prstGeom>
          <a:effectLst>
            <a:outerShdw blurRad="63500" dist="177800" dir="2700000" algn="tl" rotWithShape="0">
              <a:prstClr val="black">
                <a:alpha val="40000"/>
              </a:prstClr>
            </a:outerShdw>
          </a:effectLst>
        </p:spPr>
      </p:pic>
    </p:spTree>
    <p:extLst>
      <p:ext uri="{BB962C8B-B14F-4D97-AF65-F5344CB8AC3E}">
        <p14:creationId xmlns:p14="http://schemas.microsoft.com/office/powerpoint/2010/main" val="171009106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Titel 2">
            <a:extLst>
              <a:ext uri="{FF2B5EF4-FFF2-40B4-BE49-F238E27FC236}">
                <a16:creationId xmlns:a16="http://schemas.microsoft.com/office/drawing/2014/main" id="{84105CE6-288D-41BA-9AC8-A9543A7E8DBD}"/>
              </a:ext>
            </a:extLst>
          </p:cNvPr>
          <p:cNvSpPr>
            <a:spLocks noGrp="1"/>
          </p:cNvSpPr>
          <p:nvPr>
            <p:ph type="title"/>
          </p:nvPr>
        </p:nvSpPr>
        <p:spPr/>
        <p:txBody>
          <a:bodyPr/>
          <a:lstStyle/>
          <a:p>
            <a:endParaRPr lang="de-DE" altLang="de-DE"/>
          </a:p>
        </p:txBody>
      </p:sp>
      <p:pic>
        <p:nvPicPr>
          <p:cNvPr id="669699" name="Grafik 6">
            <a:extLst>
              <a:ext uri="{FF2B5EF4-FFF2-40B4-BE49-F238E27FC236}">
                <a16:creationId xmlns:a16="http://schemas.microsoft.com/office/drawing/2014/main" id="{01052304-E3EE-4E93-BEDC-B4D33164C6A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59873" y="66955"/>
            <a:ext cx="10425991" cy="6652499"/>
          </a:xfrm>
          <a:noFill/>
        </p:spPr>
      </p:pic>
    </p:spTree>
    <p:extLst>
      <p:ext uri="{BB962C8B-B14F-4D97-AF65-F5344CB8AC3E}">
        <p14:creationId xmlns:p14="http://schemas.microsoft.com/office/powerpoint/2010/main" val="8135051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Inhaltsplatzhalter 2"/>
          <p:cNvSpPr>
            <a:spLocks noGrp="1"/>
          </p:cNvSpPr>
          <p:nvPr>
            <p:ph idx="4294967295"/>
          </p:nvPr>
        </p:nvSpPr>
        <p:spPr>
          <a:xfrm>
            <a:off x="4571448" y="6216680"/>
            <a:ext cx="8229600" cy="608012"/>
          </a:xfrm>
        </p:spPr>
        <p:txBody>
          <a:bodyPr>
            <a:normAutofit/>
          </a:bodyPr>
          <a:lstStyle/>
          <a:p>
            <a:pPr marL="0" indent="0">
              <a:buNone/>
            </a:pPr>
            <a:r>
              <a:rPr lang="de-DE" altLang="de-DE" dirty="0">
                <a:hlinkClick r:id="rId3"/>
              </a:rPr>
              <a:t>https://www.zentrale-pruefstelle-praevention.de</a:t>
            </a:r>
            <a:endParaRPr lang="de-DE" altLang="de-DE" dirty="0"/>
          </a:p>
          <a:p>
            <a:pPr marL="0" indent="0">
              <a:buNone/>
            </a:pPr>
            <a:endParaRPr lang="de-DE" altLang="de-DE" dirty="0"/>
          </a:p>
        </p:txBody>
      </p:sp>
      <p:sp>
        <p:nvSpPr>
          <p:cNvPr id="5" name="AutoShape 4" descr="data:image/jpeg;base64,/9j/4AAQSkZJRgABAQAAAQABAAD/2wCEAAkGBxIQEhQUEBQVFBUVEBcXFRUUFRUXFRQVFRQWFhUUFBUYHCggGBolHBUUITEhJSkrLi4uFx8zODMsNygtLiwBCgoKDg0OGhAQGywkHyQsLCwsLCwsLCwsLCwsLCwsLCwsLCwsLCwsLCwsLCwsLCwsLCwsLCwsLCwsLCwsLCwsLP/AABEIALkA0AMBEQACEQEDEQH/xAAbAAABBQEBAAAAAAAAAAAAAAAAAQIDBAUHBv/EAEAQAAEDAQQGBQoFAwQDAAAAAAEAAhEDBBIhMQVBUVJxkRMUImGhBhUyM3OBkrGywTRCctHwI7PhU3SC0hYk8f/EABsBAAIDAQEBAAAAAAAAAAAAAAABAgMEBQYH/8QALBEAAgIBAwQCAgEFAQEBAAAAAAECAxESITEEEzJRFEEFFSIjM1JhcTSBJP/aAAwDAQACEQMRAD8A8PpzTFpFptAForgC1VgAK1UAAVXAAAOwGXJdSEI6eDFObyUHabtcH/2bRl/r1f8AsnZFY2CM/wCW6Ot9Zfvv+J37r5nZfZqaz9nto1Q0ptD+kqzF5/pXfSdns4pd21rGQ0VrfA11oqDNzxhPpOy2od1qfI+1W/ob1p++/wCJyj37fY+1X6DrT993xOR37cch2a/QG01N9/xOT+RbnOQ7VfGC5pKu+8HNe4Ne0OADjA1Ee4q6+2znOzKaa4JNNFepUqtAJdUE5S5yqdt32y5V1vOER9Zfvu+Jyj8i32HZh6DrT99/xOR37fYdqv0HWn77vicjv285Ds1+hesv33/E5HyLfY+xD0J1p++74nJq+1PkXah6DrT99/xOS79i+w7UPQdZqb7/AInJfIs9h2Yeg6zU33/E5P5FnsOzD0HWam+/4nI+RZ7Dsw9C9Zqb7/icj5Fn+Q+xD0J1l++/4nI+Rb/kLsw9B1mpvv8Aicj5FvsOzD0K20VDk9/xOT71vth2q/Q8PrbanxO+6krbfbI9uv0NfXqAwXv+I/uou+1bZJKmtrgfZbQ8vZ23em38x2jvVlF9ncWWV3UxVbwjkOn/AMVaf93W/uvX02Dek8TPkz35HgixvSxQ8kdlXytvFjf+z3iT0I0XW1hdMAf1XkQNohrjtM4rS7kU9t4HUbYwGXSey0FwGZDiScdUc0K2P2Jwl9DG2plwA5gjIHMPk54AQju1+w0SyK60syBx/qQ66eyXuBGGeQPNRdkPoahLkjdaGXIOLof2oObiCEtcVHA1GWckfSRSaD/qlw4QAeZ+RUNX8FF+ySX820WBaKYffzPSlxMGbpBwPAxkrnZDOSpQljAzrDbr2k5yRF6ZIEAyIIw1qOqKT3JaXlMkfa6d68Nby70chcgA7cU1ZBPIu3LGAZaqYJjsj+n+WcGzeb4wjuQDRIjdaqdwgCCaZA7jfkDkl3IYwPtvItqtTSXlpzi7gcO1OtEpx3wEYSK1tq33uIynDgqLJZexfCOFuQKomCYDmCSAdZTjyKXBossDSJgx3n9lt+OvszuwUWZoEwPE5R+6aqiha2S9C1p1RtgKehC1McBiROEH/CelA5MGAQZHAhSWCO5mW4dr3BYLs6jTXwNsnrGfrb9QR07/AKqFd4M5Lp/8Vaf93W/uvX1GHgeEnyZ78jwTs8Qj5I7KvlNnm/8Ap72HihFAnkEACYAgAQArnE5pt5EthEhgjKAEBkEACNgBAAgASAEAK0xjsUlyhS4NxmRiYnHHbIGriunHcySSQvQ7Y14Y6s+KlgjqYObAB7p1TghpDyxSANf5o92GOHvQkiOWIS3UCc9SMIMszdIgy2dhHIz91h6hbmqohsnrGfrb9QUen/uIL/BnJdP/AIq0/wC7rf3Xr6jDwPCT5M9+R4J2eIQ8kdlXyqfm/wDp72Hiid1Fu94gn/OfgpOC9kdcvQ11IAgXvzROEZ5/dDhH2PVL0K+k0AkOyAwwzKJQj9MNUgdTbBx1mMRiBEGO+UtEcchql6B9JsSD8vl7lLRHHItUsjKrAMjP84quUcE1LJGoksAlkYJ5ECABGQBIAQAIAEACa5B8G3ZiSBGwH/K6VeWjJJJMNcaxOs6lJZzgX0IRBg93HFDQA4wc0mNA12OOI79f8wRlBpZT0i3AfqPjrj3LNfgtrWCvZPWM/W36gq+n/uId3gzkun/xVp/3db+69fUYeB4WfJnvyPBOzxYQ8kdlXyqfm/8Ap7yHgiWrd1Z69nu8U3hgsoWKe12fccNuWaa0ibkIC2e6PH+SktOdx/ywOcGRI1zE/cKT0Y2EtQ1tyMZmM9n7pLQDUhxbTBzMa+7hghqPsFlkbIjH+YYR71FYDDJLtPaf5H+VLEQ/kJTuR2p93v8A8J4iH8gLacZmbvM8lGWnGwLUQKosBAAgAQAIAEwLlK2XWgQZAjZ4rTC/SiqVWWDrcdTR7yT8oUfkMO1gYbY7uHu/dJ3SJKsYbQ461B2SY9CGGoTmTzKWpj0jFEeCayesZ+tv1BXdP/cRVf4MzLf5PWV1Wo51IEuqvJOOJLySV66XW2x2UjmV9DRJZaK58mbJ/pN8Un1tj2bJroKU8pHtjYKe6PFcKVEc5NCseME9m0GKgJYwEDPFWw6FT3SKp9VoeGV+o090eKqfTwzwW91tZDqFPdCSojjOBux5wWH6GYGB90QTGuVfLoV29eChdQ3PQV+oU90eKpdEOMFysbQ52jGAAlkA5SDjwTfSxSy0RV+XhDeoU90eKh2IP6JuxoOoU90eKPj1+g7jDqFPdHim+mh6F3WHUKe6PFHx6/Q+4w6hT3R/Pej49foO7MOoU90Jrp4cJCdsixbdDMpEAtBJE4SrbeijVyiqrqXNZK/UKe6PFUvp6/Rb3GHUae6PFP48PQdxlk6EaKfSXWxMa5V3wYqGopXVtz0kLtGMABLIByJBx4Kl9LGO7RYr9TwhnUKe6PFLsV+iSskHUKe6PFHx4eg7kg6jT3R4o+PD0HckHUae6PFHx4eg7kg6jT3R4o+PD0HckOp2KmCCGjAhW09PFTWxCyx6GYlr9Y/9bvqK6E+SdXgiJQk/ssa2PTlZGvpFD9m9Z6vQtot33S6dh/8Ao5LqRfbUYr75OVYu5KUn9GdbLGemLG63YcDisltX9XSjXXau1kmtFKhTlhvlwHpA69kKU4UwThvkjCV08TWCdjWGzN6QkAPJwzJxwCvSg6Fq4KXqV708la2WWncbUZIaXQQc/dyVNlNagpotrsnqdbLOljTuU8HerNzEbB6XhkruocNCfsq6dT1NkRslKlTY6oHOLxPZMAa/uoOmFcE5ZeSfdnbNqOFgpsbSL8S4M24TwWdKpzxjYucpqH+y2LNRqMeaYc0sE4nPP9loVNcovC4Ke7ZCS1Y3GWWyUzSNR5cIdBjZsAVdVNbhqZO22anpiS1LJRutqS4NOF3WTx1KyVFKSl9Fatt1OJX0nZWsax9ObrwTB1Zfuq76oQw4ltNspNxkaGkbJ0lYTg0UwXHYJK0XU65rPBnpt0QeOShZrIyq910kU2iSTnCy10wsm0lsjRO6UIJvlknVaVVjjSvAsEwTMj+Aqx01zi1BcEFbOElq+yPq7RZw8k+nlOETqCXbSpTY1PNzSLelDT6Kng70TcxGwel4K3qHDtoqo19x4MVc7J0kCQAgAQAIAVuY4qyrzRCzxZ5y1+sf+t31Fa58l1XgiJRlwyxnrbJRvva3a7HhrWeqOZIydQ9MGzU0hpJoeR0bXXcJK3XdSoyxjgxVdPKUM5JbTUBdQrYAHB3ds+6nOWZRngrimoygVNIaPqOquLRIOMyIy2rPfTNzclwaKb4RgosK/wCFZ7Q/dOS//Ogh/wChsKv4RvtP3SePjpCWX1DHaTpOdTpFokNp4kasG58ipXxlKtaSNElGb1cj7KbSwNF2+0xnjA2SpV96KiuUK3sybaeGWKVnpG0OgDBgMap1/wA71ZGFfdb+yuVlnZSEspqup1RUES3siANRmNupEHNwkpoU9ClFxeSnS/Cu9p+yoj/YZe/76Ylp/DU/1n5FKePjpDg8XyF0p6mh+k/IJ3NduCFT/ckX7baQKtx/oPpgHuMnGVonalLT7RRCtuGpfTING0jRqVKZOLm9gnIxMfPwUKU6pOLJ3S7kVJDHVLS0OlrWgAyYAkd2KhKVqi8oko1Nrcid+EHtPulJ/wBBE4/+h4HaQpOfSoloJAYZjVgM+RR1EXOtaRUTULZZMlc/fg3oEACABAAgBW5jirKvNELPFnnLX6x/63fUVrnyXVeCIlF8FjPUBxGRhZM4ZnlHIhSz9jwsYHXzESY2auSet8EdCzkXpXRF4xskwn3ZLYXai3kbeMROGzUouTwS0rIXjEThs1J6npwLQslulRNwE1LocSAMYwjZxWmEHo3ZnnNa9o8DS17A4FzgWuAgTHPUlicFjIaoTecELmvbBIc2cjBHIqnE4vJcnGSwW6dnc+4TU7TwQ0GeBErQoylh6uTO7IwytPBVFN8EAOgHGJgEcMFRosSa5Rcp15X0IGPLcnFvAkJKMnHDJOUFLYfVpOwAvO7IOTsJ2BTlCTwluVxnHdjCx5MEOLtkEnkoOM3LH2WKcEtQtx5OTiQdjjB+yemx+9hKVaX0OIqOwN8wcRiYPeE/6sttyK7a/lsMcx4GIcGzrBiUmppYeSeqtvbBIxlTAAOAcYGYBlSgrMYITdW7HCwu7eBlhAgA4ySMOSl2Hu/RH5Ecr0yAUXTF0zsgzyVOh52Rc7IYywbScTAaSRqgzyRGtyeAlZFLUS17KWuugFxug4AziJyU5UvghC5NamQERgcFVKMo7MtjKMt0DcxxU6vJEbPFnnLX6x/63fUVrs5Lq/BESgyxnpysjwUMEACQAmAIAECLzWtfTYLzWw9xMnGDGQWqOJQW/Bkk3GctuSepbGEvdqNZhA1lo1wrXZFvJWq5JJf6GaQrgggXSC+QQ8uPGNSjdZmP0OiGJfY+zWpobTbLQYd2sJYScOCddsVBIV1cnNsLPVH9M32i4XXxOc64/NKE1iO/ASW725Gio1zDeugBrrsOhwmSGlutS1Re0haXF5iFSuIfDhPQMAg6xEgKMpxjnHocISbWfZI20NJcJBJpMAJcWgkDEXhl/hSjOO/vBBwkl/8ASG0WnCrBAJuAXXTMTr1qLs2eGTjXhrYW1Wgf1rrvSLIg5xMwiVq3aY41v+KaHWm0gmr2pBdTuiZkA4wE5WRzLcjGt/x2H2q1CZF26ajTIeScDu6lKViysCjU8bkNWrHT9oS4tLYdmLzsuag7MatyahnTsPfVDr4a4BzmU4JMTA7QlSdiaeORRi01qWwtWs118NcA4tZ2iYDrvpYoc4vPsioyWM8DzXYXPEtJLGAG9dBu5i8E+5HOBaJYTM621bzycNWRkYd6x3Sy8m2iKUcELcxxUa/NMnZ4NHh7fpoNq1BcOFV4zGp5C6Mqcs101/wRAdOt3DzCjKrG5Y6j3ljf0uWHFZem6fvI5t1vbZb6odo8Vq/Wv2ZvnIOpnaE/1r9h85ehepnb4I/Wv2Hzl6F6kdo5FH61+w+cvQdRO0cij9a/Y/nL0L1A7w5FD/GvhMXzo84DqB3gj9a0uQ+cvQvm87wR+tl9sPnL6QebzvBH6x+w+evQvm47w5I/Wv2L5y9B5uO8ORS/Wv2P5y9B5uO8OSP1r9i+cvQebjvDkj9bL2N9dH0Hm07w5I/XS9h85eg82neHJH65+wfXL0Hm07w5I/XP/IH1y9C+bTvBH66XsPnL0Hm07wR+tfsPnL0Hm07w5J/rX7D5q9B5sO8Ev1rX2P50X9B5sO8OSP1r5yHzlxgPNh3gj9e/YvnJfQh0cRjeGGKa6Fxecil1iksHIdK+vre3qfWVpZ3qPBFRxwPBLGdix8HaLNZRTEBX9P06rWUeWvt1PBW0hpRtLAnFLqOqjSgqociOyaYY/NUU/ka58kp9NJGjSrtdkVshdCXDM8q5LknAVpAUIyJELq8OiMJaJ/VMYLNO7Ei2NeULQtDXRGtoPMA/dSjdGTwKVTihGWxsScMJjnlt9F3JRj1MWhumRJ1kase1HDPHwR8iOQ7MmI22sMQTj3HLs/8AdvNNXRfAu00K6sQ6NV5reYmflyUZXYZJVZQ2lbGloJkEtBI2dkOPzTjfFrcTqknsPNraJknDPA7XD5tPJN9RBIFTJsVtrbkPlwH3HNL5EQdMiVjgQCMiJVsZKSISTTwxykRBACoAEACABAAUAMq5HgfkkwOI6V9fW9vU+srGz19Hgio7I8ELknLg61X0sxsyQtjmkjyjhmR4nT1v6R+BwXnvyElKTwzqdPHCJtH1sFxJ5XBpaybNjtTmlW9P1c65clNlKkj09itN8L1nSdUro/7OTbToZbW0zlV729IcCSADngTiRgcNuKyzlDVui+CeNiSkaYxaYgAa4AAge+I8FKPbTyiMnJ7EbRSjHDXm6QGlwz1fmw4quPaJvuPgkcGQX4uxEwTJIOAE8T3YqTVeMoinPJHepAAwboGBknAta/Af8RyUFKtLJJxmyZ/R3pJxEb2eoxrKm3X9sSU/oGWSmWgASIw7TsoAGM4iApKmDRF2STHVrI1wgYTHfkSR4uJRPp4tbDjdJMeyztG07ZJxOGPHBSVMCLtkSNbGAViSWyIN5eRyYgQAIAEACABAAUAMqZHgfkkxnEdK+vre3qfWVjZ66jwRVKEib4PRaQs1WdajbGbWx5yLWTNFBwPaBXI6iqZuqmi7QaQubYnw0XLc3LDVGtZWkmPB6vRZBGC9F+HT1N/RzOpwaC9D9nOIatEEkyQTGI7gR91TZVGRdGcvpCtoti6DrBzEyIjV3JdqGMCc5J5aGmxNMySZaQcsZvY5YHtHKEl0yQd5kxs4Oet148VLsRw0JWyQwWJsRjHu2EbNh8AofGjjBLvSErWKZgmTGcajOzioz6fO4424LNNsAA4wAJiJgbNS0RjpWCqTyxykRBAAgBUACABAAgAQAqAEQA2rkeB+STGcQ0r6+t7ep9ZWNnrqPBFR2R4IXJOXidZfYwdS3pLB5Jy3ZUraHa7Uqp0RkTjbgiHk+sVn4+Ei+PVNFmz6Aa3MqmP4ivOWSfWM2LMxtMQF0q6Y1LCRlnNzZ5zSnlU5ryxgy1rmdT+R7b0o2U9GmssxKnlDVce07kuTd1V0/s2xohEs2TT7w4YlUw6q+G+QlRB/R6Ww6XdIvYg61v6T8xKVmmxmO7o0o5R6BplekTT3RzMNbMIQIVAChAAgAQAIAEACABAAgAQAIAEANq+ieB+STGjiGlfX1vb1PrKxs9dR4IqPyPBC5Jy8Ttlxb1wePlyxQ1MQjiEBgzNJ6UFISq5yUUWQjk8xavKZ5waufb1ung1wo+zGfULzJ1rz989UtTOnXtEb2dYVOWSJbK6Xy3xT/wCjZ6GxV5wOGOX7Krtxc00Rl4ntrCewJ2L2XSNuqOTg3LEmWFpZSKgAQAqABAAgBEACABAAgAQAIAEANqZHgfkkxo4hpX19b29T6ysbPXUeCKj8jwQuScvE7YXLeuDx8uWNLkxEbymBmW6xipmoTgpFsZYMp+gGnJYrOkTL43YGHyf2LBZ+PyaI9TgrVvJ+pqxWV/jp/RauqRVo6AtF7siJSX4+18lnyYo9LoPyVLXB9Z5cRkNS3U/jIp5kZbutb2R61jABAXWjFRWFwc6csvIqkQFQAIwGUCP+j/4CABAAgAQIEACABAAgAQMbV9E8D8kmBxDSvr63t6n1lY2euo8EVHZHgnHknLxO0OK3Lg8fLlgmISEwGmlKQALOgeR7bKoj1EzLMEsBqJ2UgE8CbZKCkIS+NqHsCTfB5jSnl3ZaLrrXdIdZbi0GYglZLeqUODoUdBKe7MVvlraJJd0cFpIAaezuyZkmPmsE+vn9G+P42v7Ldj8rrRI6RrC2dQIJHGTiqF+VnF/yIz/HQx/E9Zo3SlK0A9GcRm1whw92viF2KOrruX8Xucm7p51PcvLSUCIAEACABAAgAQIEACBjamR4H5JMDiGlfX1vb1PrKxs9dR4IqPyPBEeScvE7YWreuDx8uWAamRHBqQDw1ADgEAKkASgY11RAFS025rBJMIeFuyUYuR4zyt8qmdXqspOJe5hAI8ceCz23QeyN3SUYnlnKqFpgiMdUd3csVleVk9BGWOD0FO3hzgcbsAEcBkufOt53JE9LS7zUF8m7MXRE3RHuyUZdPW1uQbfB0vyQs8k1AMBIk5wchG1Wfi+nat1rg5P5CxKOD1cr0RxhUAIgAQAIAEACABAgQMbVyPA/JJgcQ0r6+t7ep9ZWNnrqPBFR+R4IXJOXiduW5cHj5csVMiKCgBwQAsoACUAML0DIKxTA8h5R2GrUPZJjYs98JSWxpqkkeJ0lo6o3NpXNdcos6VVsTzdSwuBwCmrcLc3xmn9mnoywVaphrHEyMIlUyTn4l2uKX8me90J5F1nwXt6MRiXfYDPh/DSujtslh7Ix3ddCKxE6NYrI2iwMZkNZzJ2ldqimNUdETg3WubyTK0qBMQIAEZECABAAgYIAEANqZHgfkkwOIaV9fW9vU+srGz11Hgio/I8ELknLxO3rcuDx8uWKmRAIAJQAhcgY0uQA0lMCMoArvpymSyQVLG12bQfcouKZJTaK/wD47RccWDkqnTAuXUSX2a+jdDUqXosA9yI1xjwRl1E5fZqjBS+ylsHOAzUZNQWWCTbwhrXg5FVw6iufDJuqS5HK8rYIEUtL6SZZqZqPMAbZ54Y8kJZEVdH6cZVqdHjeugwWkEXmtcAcSPzRgcCFJxwJNMtHS9nBumtTmYi8JkG6RzwS0sMj6GkqL3XWVGOdiLocCZbg4RtCNLHlAdI0RT6bpGdFHrLwubPSyRgMjrZbqVGOle1kzF4gZZ8kYDJLUMtMbv2UWM4jpX19b29T6ysbPXUeCKjsjwQuScvE7cSty4PHy5YSmRElABKAEQAsIAS4mMBTQA8UksgPbSASAfICAENoRgBW2kJMZnabtghrQczjwH8C4f5u5wrxF8nR6GtSepiU7QABivMVXzW6ZqlWmzQs1ovL0XQfkW3pmYrqccFlegTysmHS0YvlRo91opljC2XMe0X7waXEtc28WkGOwR/y1qcXuRZ5zyIpOc+pU6RrgazqYLb997KTgxlQg9mHCm50ifS7yFZYyEFuehq0m9fpi6LvUq0iBEmtSJnVJgnmop7DxuYWhKZ6xSNYf0uvWt1EgEFlfpaoAqGcWuY95bhEjHUpNojhjdF2U2myWSyw26aNSpVFRrrt0E02NIkYkvJ7riTwMk607oadfpGttdCzPp1GVGlzK4Y+69onGXOpYObj2gSCICHgNz2FN00wbt2aYN0/lls3fdl7lVImjimlnDp63t6n1uWJo9bTJKCKj3CDjqQuScpxSZ29bk9jyMuWInkiLCMgEIyAoCMgODUZAcGpZAUNRkBwCWQAp5AgqFGRlK0WhrczCeUSW5Rfpyk3WqnbFFsa2zF0ppRr3hzDqiF5r8r/AFXlHV6RKKwXbLabwXAlVJcGltGnZa0a1KtWRe2SqelmnTrQNZK6tHW3Rmk8mOdcWW7ocO0M9RXq6rNUVI5044eBtCytZ6I1RJLnEDYC4kgdytbyVpYJYRkMCwjI2JCGxBd7gjIDavongfkk2MwnZniVmZ1qvBCJFq+y6Vp+jjP7ETICoAEACABAChIAQABAAgBqBkdREuCcCIrMzQhFzeoNNRI1Y5gx7U6uRIe1XR80Vseu5Dgxz5BTICIAEACAFQIQ6+H2QNH/2Q=="/>
          <p:cNvSpPr>
            <a:spLocks noChangeAspect="1" noChangeArrowheads="1"/>
          </p:cNvSpPr>
          <p:nvPr/>
        </p:nvSpPr>
        <p:spPr bwMode="auto">
          <a:xfrm>
            <a:off x="347045" y="-79231"/>
            <a:ext cx="11477808" cy="986565"/>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rPr>
              <a:t>	Jon </a:t>
            </a:r>
            <a:r>
              <a:rPr kumimoji="0" lang="de-DE" sz="2400" b="0" i="0" u="none" strike="noStrike" kern="1200" cap="none" spc="0" normalizeH="0" baseline="0" noProof="0" dirty="0" err="1">
                <a:ln>
                  <a:noFill/>
                </a:ln>
                <a:solidFill>
                  <a:srgbClr val="003300"/>
                </a:solidFill>
                <a:effectLst/>
                <a:uLnTx/>
                <a:uFillTx/>
                <a:latin typeface="Calibri" panose="020F0502020204030204"/>
                <a:ea typeface="+mn-ea"/>
                <a:cs typeface="+mn-cs"/>
              </a:rPr>
              <a:t>Kabat</a:t>
            </a: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rPr>
              <a:t> Zinn 1991 (</a:t>
            </a:r>
            <a:r>
              <a:rPr kumimoji="0" lang="de-DE" sz="2400" b="0" i="0" u="none" strike="noStrike" kern="1200" cap="none" spc="0" normalizeH="0" baseline="0" noProof="0" dirty="0" err="1">
                <a:ln>
                  <a:noFill/>
                </a:ln>
                <a:solidFill>
                  <a:srgbClr val="003300"/>
                </a:solidFill>
                <a:effectLst/>
                <a:uLnTx/>
                <a:uFillTx/>
                <a:latin typeface="Calibri" panose="020F0502020204030204"/>
                <a:ea typeface="+mn-ea"/>
                <a:cs typeface="+mn-cs"/>
              </a:rPr>
              <a:t>Bodyscan</a:t>
            </a: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rPr>
              <a:t>)</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rId4"/>
              </a:rPr>
              <a:t>www.youtube.com/watch?v=u4gZgnCy5ew</a:t>
            </a: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dirty="0">
              <a:ln>
                <a:noFill/>
              </a:ln>
              <a:solidFill>
                <a:srgbClr val="003300"/>
              </a:solidFill>
              <a:effectLst/>
              <a:uLnTx/>
              <a:uFillTx/>
              <a:latin typeface="Calibri" panose="020F0502020204030204"/>
              <a:ea typeface="+mn-ea"/>
              <a:cs typeface="+mn-cs"/>
            </a:endParaRPr>
          </a:p>
        </p:txBody>
      </p:sp>
      <p:sp>
        <p:nvSpPr>
          <p:cNvPr id="6" name="Textfeld 5"/>
          <p:cNvSpPr txBox="1"/>
          <p:nvPr/>
        </p:nvSpPr>
        <p:spPr>
          <a:xfrm>
            <a:off x="347045" y="1356417"/>
            <a:ext cx="11609428" cy="31700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rId5"/>
              </a:rPr>
              <a:t>https://www.klett-cotta.biz/downloads_klettcotta/Achtsamkeit_und_Schmerz_AUDIO.zip</a:t>
            </a:r>
            <a:endPar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rId6"/>
              </a:rPr>
              <a:t>https://www.klett-cotta.de/media/44/Derra_Schilling_Downloadmaterial.33048.pdf</a:t>
            </a:r>
            <a:endPar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rId7"/>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rId7"/>
              </a:rPr>
              <a:t>https://www.klett-cotta.biz/downloads_klettcotta/Derra_Schilling_Achtsamkeit_Schlaf_Zusatz_und_Audio.zip</a:t>
            </a:r>
            <a:endPar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3300"/>
              </a:solidFill>
              <a:effectLst/>
              <a:uLnTx/>
              <a:uFillTx/>
              <a:latin typeface="Calibri" panose="020F0502020204030204"/>
              <a:ea typeface="+mn-ea"/>
              <a:cs typeface="+mn-cs"/>
              <a:hlinkClick r:id="rId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rId8"/>
              </a:rPr>
              <a:t>https://www.klett-cotta.de/downloads?sonder_download=on&amp;id=111131&amp;subsubnavi_verlag=23219</a:t>
            </a:r>
            <a:endPar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800" b="0" i="0" u="none" strike="noStrike" kern="1200" cap="none" spc="0" normalizeH="0" baseline="0" noProof="0" dirty="0">
              <a:ln>
                <a:noFill/>
              </a:ln>
              <a:solidFill>
                <a:srgbClr val="003300"/>
              </a:solidFill>
              <a:effectLst/>
              <a:uLnTx/>
              <a:uFillTx/>
              <a:latin typeface="Calibri" panose="020F0502020204030204"/>
              <a:ea typeface="+mn-ea"/>
              <a:cs typeface="+mn-cs"/>
            </a:endParaRPr>
          </a:p>
        </p:txBody>
      </p:sp>
      <p:sp>
        <p:nvSpPr>
          <p:cNvPr id="7" name="Inhaltsplatzhalter 2"/>
          <p:cNvSpPr txBox="1">
            <a:spLocks/>
          </p:cNvSpPr>
          <p:nvPr/>
        </p:nvSpPr>
        <p:spPr bwMode="auto">
          <a:xfrm>
            <a:off x="298554" y="4379516"/>
            <a:ext cx="8229600" cy="205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336600"/>
              </a:buClr>
              <a:buSzPct val="75000"/>
              <a:buFont typeface="Wingdings" pitchFamily="2" charset="2"/>
              <a:buNone/>
              <a:tabLst/>
              <a:defRPr/>
            </a:pPr>
            <a:r>
              <a:rPr kumimoji="0" lang="de-DE" altLang="de-DE" sz="2800" b="0" i="0" u="none" strike="noStrike" kern="0" cap="none" spc="0" normalizeH="0" baseline="0" noProof="0" dirty="0">
                <a:ln>
                  <a:noFill/>
                </a:ln>
                <a:solidFill>
                  <a:srgbClr val="003300"/>
                </a:solidFill>
                <a:effectLst/>
                <a:uLnTx/>
                <a:uFillTx/>
                <a:latin typeface="Calibri" panose="020F0502020204030204"/>
                <a:ea typeface="+mn-ea"/>
                <a:cs typeface="+mn-cs"/>
                <a:hlinkClick r:id="rId9"/>
              </a:rPr>
              <a:t>http://www.dgaehat.de</a:t>
            </a:r>
          </a:p>
          <a:p>
            <a:pPr marL="0" marR="0" lvl="0" indent="0" algn="l" defTabSz="914400" rtl="0" eaLnBrk="0" fontAlgn="base" latinLnBrk="0" hangingPunct="0">
              <a:lnSpc>
                <a:spcPct val="100000"/>
              </a:lnSpc>
              <a:spcBef>
                <a:spcPct val="20000"/>
              </a:spcBef>
              <a:spcAft>
                <a:spcPct val="0"/>
              </a:spcAft>
              <a:buClr>
                <a:srgbClr val="336600"/>
              </a:buClr>
              <a:buSzPct val="75000"/>
              <a:buFont typeface="Wingdings" pitchFamily="2" charset="2"/>
              <a:buNone/>
              <a:tabLst/>
              <a:defRPr/>
            </a:pPr>
            <a:r>
              <a:rPr kumimoji="0" lang="de-DE" altLang="de-DE" sz="2000" b="0" i="0" u="none" strike="noStrike" kern="0" cap="none" spc="0" normalizeH="0" baseline="0" noProof="0" dirty="0">
                <a:ln>
                  <a:noFill/>
                </a:ln>
                <a:solidFill>
                  <a:srgbClr val="003300"/>
                </a:solidFill>
                <a:effectLst/>
                <a:uLnTx/>
                <a:uFillTx/>
                <a:latin typeface="Calibri" panose="020F0502020204030204"/>
                <a:ea typeface="+mn-ea"/>
                <a:cs typeface="+mn-cs"/>
              </a:rPr>
              <a:t>Deutsche Gesellschaft für ärztliche Hypnose und Autogenes Training</a:t>
            </a:r>
          </a:p>
          <a:p>
            <a:pPr marL="0" marR="0" lvl="0" indent="0" algn="l" defTabSz="914400" rtl="0" eaLnBrk="0" fontAlgn="base" latinLnBrk="0" hangingPunct="0">
              <a:lnSpc>
                <a:spcPct val="100000"/>
              </a:lnSpc>
              <a:spcBef>
                <a:spcPct val="20000"/>
              </a:spcBef>
              <a:spcAft>
                <a:spcPct val="0"/>
              </a:spcAft>
              <a:buClr>
                <a:srgbClr val="336600"/>
              </a:buClr>
              <a:buSzPct val="75000"/>
              <a:buFont typeface="Wingdings" pitchFamily="2" charset="2"/>
              <a:buNone/>
              <a:tabLst/>
              <a:defRPr/>
            </a:pPr>
            <a:r>
              <a:rPr kumimoji="0" lang="de-DE" altLang="de-DE" sz="2800" b="0" i="0" u="none" strike="noStrike" kern="0" cap="none" spc="0" normalizeH="0" baseline="0" noProof="0" dirty="0">
                <a:ln>
                  <a:noFill/>
                </a:ln>
                <a:solidFill>
                  <a:srgbClr val="003300"/>
                </a:solidFill>
                <a:effectLst/>
                <a:uLnTx/>
                <a:uFillTx/>
                <a:latin typeface="Calibri" panose="020F0502020204030204"/>
                <a:ea typeface="+mn-ea"/>
                <a:cs typeface="+mn-cs"/>
                <a:hlinkClick r:id="rId9"/>
              </a:rPr>
              <a:t>http://www.dg-e.de</a:t>
            </a:r>
            <a:endParaRPr kumimoji="0" lang="de-DE" altLang="de-DE" sz="2800" b="0" i="0" u="none" strike="noStrike" kern="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20000"/>
              </a:spcBef>
              <a:spcAft>
                <a:spcPct val="0"/>
              </a:spcAft>
              <a:buClr>
                <a:srgbClr val="336600"/>
              </a:buClr>
              <a:buSzPct val="75000"/>
              <a:buFont typeface="Wingdings" pitchFamily="2" charset="2"/>
              <a:buNone/>
              <a:tabLst/>
              <a:defRPr/>
            </a:pPr>
            <a:r>
              <a:rPr kumimoji="0" lang="de-DE" altLang="de-DE" sz="2000" b="0" i="0" u="none" strike="noStrike" kern="0" cap="none" spc="0" normalizeH="0" baseline="0" noProof="0" dirty="0">
                <a:ln>
                  <a:noFill/>
                </a:ln>
                <a:solidFill>
                  <a:srgbClr val="003300"/>
                </a:solidFill>
                <a:effectLst/>
                <a:uLnTx/>
                <a:uFillTx/>
                <a:latin typeface="Calibri" panose="020F0502020204030204"/>
                <a:ea typeface="+mn-ea"/>
                <a:cs typeface="+mn-cs"/>
              </a:rPr>
              <a:t>Deutsche Gesellschaft für Entspannungsverfahren</a:t>
            </a:r>
          </a:p>
        </p:txBody>
      </p:sp>
      <p:pic>
        <p:nvPicPr>
          <p:cNvPr id="2" name="Grafik 1">
            <a:extLst>
              <a:ext uri="{FF2B5EF4-FFF2-40B4-BE49-F238E27FC236}">
                <a16:creationId xmlns:a16="http://schemas.microsoft.com/office/drawing/2014/main" id="{E84DB840-ABCA-9B9D-8970-352ACC818347}"/>
              </a:ext>
            </a:extLst>
          </p:cNvPr>
          <p:cNvPicPr>
            <a:picLocks noChangeAspect="1"/>
          </p:cNvPicPr>
          <p:nvPr/>
        </p:nvPicPr>
        <p:blipFill>
          <a:blip r:embed="rId10"/>
          <a:stretch>
            <a:fillRect/>
          </a:stretch>
        </p:blipFill>
        <p:spPr>
          <a:xfrm>
            <a:off x="10911200" y="3462587"/>
            <a:ext cx="1197673" cy="1254886"/>
          </a:xfrm>
          <a:prstGeom prst="rect">
            <a:avLst/>
          </a:prstGeom>
        </p:spPr>
      </p:pic>
      <p:pic>
        <p:nvPicPr>
          <p:cNvPr id="3" name="Grafik 2">
            <a:extLst>
              <a:ext uri="{FF2B5EF4-FFF2-40B4-BE49-F238E27FC236}">
                <a16:creationId xmlns:a16="http://schemas.microsoft.com/office/drawing/2014/main" id="{1327B4CF-AEF9-288E-248B-1E17A4F9D61D}"/>
              </a:ext>
            </a:extLst>
          </p:cNvPr>
          <p:cNvPicPr>
            <a:picLocks noChangeAspect="1"/>
          </p:cNvPicPr>
          <p:nvPr/>
        </p:nvPicPr>
        <p:blipFill>
          <a:blip r:embed="rId11"/>
          <a:stretch>
            <a:fillRect/>
          </a:stretch>
        </p:blipFill>
        <p:spPr>
          <a:xfrm>
            <a:off x="10934323" y="1837686"/>
            <a:ext cx="1022150" cy="1071769"/>
          </a:xfrm>
          <a:prstGeom prst="rect">
            <a:avLst/>
          </a:prstGeom>
        </p:spPr>
      </p:pic>
      <p:sp>
        <p:nvSpPr>
          <p:cNvPr id="8" name="Textfeld 7">
            <a:extLst>
              <a:ext uri="{FF2B5EF4-FFF2-40B4-BE49-F238E27FC236}">
                <a16:creationId xmlns:a16="http://schemas.microsoft.com/office/drawing/2014/main" id="{CE9EC142-E1EE-8D2E-9F3C-19B78F5FC703}"/>
              </a:ext>
            </a:extLst>
          </p:cNvPr>
          <p:cNvSpPr txBox="1"/>
          <p:nvPr/>
        </p:nvSpPr>
        <p:spPr>
          <a:xfrm>
            <a:off x="5971521" y="633481"/>
            <a:ext cx="6400800" cy="369332"/>
          </a:xfrm>
          <a:prstGeom prst="rect">
            <a:avLst/>
          </a:prstGeom>
          <a:noFill/>
        </p:spPr>
        <p:txBody>
          <a:bodyPr wrap="square">
            <a:spAutoFit/>
          </a:bodyPr>
          <a:lstStyle/>
          <a:p>
            <a:r>
              <a:rPr lang="de-DE" dirty="0">
                <a:hlinkClick r:id="rId12"/>
              </a:rPr>
              <a:t>https://www.youtube.com/watch?v=_DTmGtznab4</a:t>
            </a:r>
            <a:r>
              <a:rPr lang="de-DE" dirty="0"/>
              <a:t>	</a:t>
            </a:r>
          </a:p>
        </p:txBody>
      </p:sp>
    </p:spTree>
    <p:extLst>
      <p:ext uri="{BB962C8B-B14F-4D97-AF65-F5344CB8AC3E}">
        <p14:creationId xmlns:p14="http://schemas.microsoft.com/office/powerpoint/2010/main" val="1313933530"/>
      </p:ext>
    </p:extLst>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body" idx="1"/>
          </p:nvPr>
        </p:nvSpPr>
        <p:spPr>
          <a:xfrm>
            <a:off x="234073" y="850754"/>
            <a:ext cx="8229600" cy="5883213"/>
          </a:xfrm>
        </p:spPr>
        <p:txBody>
          <a:bodyPr>
            <a:normAutofit/>
          </a:bodyPr>
          <a:lstStyle/>
          <a:p>
            <a:pPr eaLnBrk="1" hangingPunct="1">
              <a:lnSpc>
                <a:spcPts val="3800"/>
              </a:lnSpc>
            </a:pPr>
            <a:r>
              <a:rPr lang="de-DE" altLang="de-DE" sz="2400" dirty="0"/>
              <a:t>Bisherige Eigenerfahrungen mit AT</a:t>
            </a:r>
          </a:p>
          <a:p>
            <a:pPr eaLnBrk="1" hangingPunct="1">
              <a:lnSpc>
                <a:spcPts val="3800"/>
              </a:lnSpc>
            </a:pPr>
            <a:r>
              <a:rPr lang="de-DE" altLang="de-DE" sz="2400" dirty="0"/>
              <a:t>Klinische Erfahrungen (Supervision) </a:t>
            </a:r>
          </a:p>
          <a:p>
            <a:pPr eaLnBrk="1" hangingPunct="1">
              <a:lnSpc>
                <a:spcPts val="3800"/>
              </a:lnSpc>
            </a:pPr>
            <a:r>
              <a:rPr lang="de-DE" altLang="de-DE" sz="2400" b="1" dirty="0"/>
              <a:t>Autogenes Training (Aufbaustufe, Organübungen)</a:t>
            </a:r>
          </a:p>
          <a:p>
            <a:pPr eaLnBrk="1" hangingPunct="1">
              <a:lnSpc>
                <a:spcPts val="3800"/>
              </a:lnSpc>
            </a:pPr>
            <a:r>
              <a:rPr lang="de-DE" altLang="de-DE" sz="2400" dirty="0"/>
              <a:t>Übungen in Kleingruppen</a:t>
            </a:r>
          </a:p>
          <a:p>
            <a:pPr eaLnBrk="1" hangingPunct="1">
              <a:lnSpc>
                <a:spcPts val="3800"/>
              </a:lnSpc>
            </a:pPr>
            <a:r>
              <a:rPr lang="de-DE" altLang="de-DE" sz="2400" b="1" dirty="0"/>
              <a:t>Progressive Relaxation (Einführung und Kombination)</a:t>
            </a:r>
          </a:p>
          <a:p>
            <a:pPr lvl="0">
              <a:lnSpc>
                <a:spcPts val="3800"/>
              </a:lnSpc>
            </a:pPr>
            <a:r>
              <a:rPr lang="de-DE" altLang="de-DE" sz="2400" b="1" dirty="0">
                <a:solidFill>
                  <a:prstClr val="black"/>
                </a:solidFill>
              </a:rPr>
              <a:t>Autogenes Training (formelhafte Vorsatzbildung)</a:t>
            </a:r>
          </a:p>
          <a:p>
            <a:pPr lvl="0">
              <a:lnSpc>
                <a:spcPts val="3800"/>
              </a:lnSpc>
            </a:pPr>
            <a:r>
              <a:rPr lang="de-DE" altLang="de-DE" sz="2400" b="1" dirty="0">
                <a:solidFill>
                  <a:prstClr val="black"/>
                </a:solidFill>
              </a:rPr>
              <a:t>Autogenes Training (Oberstufe)</a:t>
            </a:r>
          </a:p>
          <a:p>
            <a:pPr eaLnBrk="1" hangingPunct="1">
              <a:lnSpc>
                <a:spcPts val="3800"/>
              </a:lnSpc>
            </a:pPr>
            <a:r>
              <a:rPr lang="de-DE" altLang="de-DE" sz="2400" dirty="0"/>
              <a:t>Behandlungsprobleme</a:t>
            </a:r>
          </a:p>
          <a:p>
            <a:pPr eaLnBrk="1" hangingPunct="1">
              <a:lnSpc>
                <a:spcPts val="3800"/>
              </a:lnSpc>
            </a:pPr>
            <a:r>
              <a:rPr lang="de-DE" altLang="de-DE" sz="2400" b="1" dirty="0"/>
              <a:t>Bedeutung der Beziehung im AT</a:t>
            </a:r>
          </a:p>
        </p:txBody>
      </p:sp>
      <p:sp>
        <p:nvSpPr>
          <p:cNvPr id="20483" name="Rectangle 3"/>
          <p:cNvSpPr>
            <a:spLocks noGrp="1" noChangeArrowheads="1"/>
          </p:cNvSpPr>
          <p:nvPr>
            <p:ph type="title"/>
          </p:nvPr>
        </p:nvSpPr>
        <p:spPr>
          <a:xfrm>
            <a:off x="253032" y="124034"/>
            <a:ext cx="9826150" cy="547912"/>
          </a:xfrm>
          <a:noFill/>
        </p:spPr>
        <p:txBody>
          <a:bodyPr anchor="b">
            <a:normAutofit fontScale="90000"/>
          </a:bodyPr>
          <a:lstStyle/>
          <a:p>
            <a:pPr eaLnBrk="1" hangingPunct="1"/>
            <a:br>
              <a:rPr lang="de-DE" altLang="de-DE" sz="2600" dirty="0"/>
            </a:br>
            <a:r>
              <a:rPr lang="de-DE" altLang="de-DE" sz="2600" dirty="0"/>
              <a:t> </a:t>
            </a:r>
            <a:r>
              <a:rPr lang="de-DE" altLang="de-DE" sz="4000" b="1" dirty="0">
                <a:effectLst>
                  <a:outerShdw blurRad="38100" dist="38100" dir="2700000" algn="tl">
                    <a:srgbClr val="000000">
                      <a:alpha val="43137"/>
                    </a:srgbClr>
                  </a:outerShdw>
                </a:effectLst>
              </a:rPr>
              <a:t>Autogenes Training Kursteil II  </a:t>
            </a:r>
            <a:endParaRPr lang="de-DE" altLang="de-DE" sz="3100" dirty="0">
              <a:effectLst>
                <a:outerShdw blurRad="38100" dist="38100" dir="2700000" algn="tl">
                  <a:srgbClr val="000000">
                    <a:alpha val="43137"/>
                  </a:srgbClr>
                </a:outerShdw>
              </a:effectLst>
            </a:endParaRPr>
          </a:p>
        </p:txBody>
      </p:sp>
      <p:sp>
        <p:nvSpPr>
          <p:cNvPr id="5" name="Rechteck 6">
            <a:extLst>
              <a:ext uri="{FF2B5EF4-FFF2-40B4-BE49-F238E27FC236}">
                <a16:creationId xmlns:a16="http://schemas.microsoft.com/office/drawing/2014/main" id="{0986FC97-241E-0C56-09FF-5CB4543DA792}"/>
              </a:ext>
            </a:extLst>
          </p:cNvPr>
          <p:cNvSpPr>
            <a:spLocks noChangeArrowheads="1"/>
          </p:cNvSpPr>
          <p:nvPr/>
        </p:nvSpPr>
        <p:spPr bwMode="auto">
          <a:xfrm>
            <a:off x="7248526" y="6519864"/>
            <a:ext cx="3286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a:t>
            </a:r>
            <a:r>
              <a:rPr kumimoji="0" lang="de-DE" altLang="de-DE" sz="1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Quelle: Derra 2021</a:t>
            </a:r>
          </a:p>
        </p:txBody>
      </p:sp>
    </p:spTree>
    <p:extLst>
      <p:ext uri="{BB962C8B-B14F-4D97-AF65-F5344CB8AC3E}">
        <p14:creationId xmlns:p14="http://schemas.microsoft.com/office/powerpoint/2010/main" val="641462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129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129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129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129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129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129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129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129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129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a:extLst>
              <a:ext uri="{FF2B5EF4-FFF2-40B4-BE49-F238E27FC236}">
                <a16:creationId xmlns:a16="http://schemas.microsoft.com/office/drawing/2014/main" id="{BB801CB3-C416-413D-93EA-2966D7391AD7}"/>
              </a:ext>
            </a:extLst>
          </p:cNvPr>
          <p:cNvSpPr>
            <a:spLocks noGrp="1" noChangeArrowheads="1"/>
          </p:cNvSpPr>
          <p:nvPr>
            <p:ph type="title"/>
          </p:nvPr>
        </p:nvSpPr>
        <p:spPr>
          <a:xfrm>
            <a:off x="221412" y="143592"/>
            <a:ext cx="8229600" cy="595313"/>
          </a:xfrm>
        </p:spPr>
        <p:txBody>
          <a:bodyPr>
            <a:normAutofit/>
          </a:bodyPr>
          <a:lstStyle/>
          <a:p>
            <a:pPr eaLnBrk="1" hangingPunct="1"/>
            <a:r>
              <a:rPr lang="de-DE" altLang="de-DE" sz="3200" dirty="0">
                <a:effectLst>
                  <a:outerShdw blurRad="38100" dist="38100" dir="2700000" algn="tl">
                    <a:srgbClr val="000000">
                      <a:alpha val="43137"/>
                    </a:srgbClr>
                  </a:outerShdw>
                </a:effectLst>
                <a:latin typeface="Corbel" panose="020B0503020204020204" pitchFamily="34" charset="0"/>
              </a:rPr>
              <a:t>Autogenes Training – Grund und Aufbaustufe</a:t>
            </a:r>
          </a:p>
        </p:txBody>
      </p:sp>
      <p:sp>
        <p:nvSpPr>
          <p:cNvPr id="627715" name="Rectangle 3">
            <a:extLst>
              <a:ext uri="{FF2B5EF4-FFF2-40B4-BE49-F238E27FC236}">
                <a16:creationId xmlns:a16="http://schemas.microsoft.com/office/drawing/2014/main" id="{B34B0637-E3F2-4DFF-9F05-795EE2588BCB}"/>
              </a:ext>
            </a:extLst>
          </p:cNvPr>
          <p:cNvSpPr>
            <a:spLocks noGrp="1" noChangeArrowheads="1"/>
          </p:cNvSpPr>
          <p:nvPr>
            <p:ph idx="1"/>
          </p:nvPr>
        </p:nvSpPr>
        <p:spPr>
          <a:xfrm>
            <a:off x="483079" y="799290"/>
            <a:ext cx="11708921" cy="6058710"/>
          </a:xfrm>
        </p:spPr>
        <p:txBody>
          <a:bodyPr>
            <a:normAutofit/>
          </a:bodyPr>
          <a:lstStyle/>
          <a:p>
            <a:pPr eaLnBrk="1" hangingPunct="1">
              <a:lnSpc>
                <a:spcPct val="110000"/>
              </a:lnSpc>
              <a:spcBef>
                <a:spcPts val="600"/>
              </a:spcBef>
              <a:spcAft>
                <a:spcPts val="600"/>
              </a:spcAft>
              <a:buFont typeface="Wingdings" panose="05000000000000000000" pitchFamily="2" charset="2"/>
              <a:buNone/>
            </a:pPr>
            <a:r>
              <a:rPr lang="de-DE" altLang="de-DE" sz="2400" dirty="0"/>
              <a:t>1. </a:t>
            </a:r>
            <a:r>
              <a:rPr lang="de-DE" altLang="de-DE" sz="2400" dirty="0">
                <a:latin typeface="Corbel" panose="020B0503020204020204" pitchFamily="34" charset="0"/>
              </a:rPr>
              <a:t>Ruheübung / Schwereübung (rechter Arm)</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2. Feedback / Hilfestellungen (Arme und Beine sind schwer) Aufmerksamkeitsscheinwerfer</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3. Physiologische Grundlagen (Wärmeübung rechter Arm)</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4. Wärmeübung (Arme und Beine sind angenehm warm)</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5. Kurzformel   Ruhe Schwere Wärme</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6. Atemübung</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7. Bauchübung</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8. Herzübung</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9. Nacken-Kopf-Stirn-Übung</a:t>
            </a:r>
          </a:p>
          <a:p>
            <a:pPr eaLnBrk="1" hangingPunct="1">
              <a:lnSpc>
                <a:spcPct val="110000"/>
              </a:lnSpc>
              <a:spcBef>
                <a:spcPts val="600"/>
              </a:spcBef>
              <a:spcAft>
                <a:spcPts val="600"/>
              </a:spcAft>
              <a:buFont typeface="Wingdings" panose="05000000000000000000" pitchFamily="2" charset="2"/>
              <a:buNone/>
            </a:pPr>
            <a:r>
              <a:rPr lang="de-DE" altLang="de-DE" sz="2400" dirty="0">
                <a:latin typeface="Corbel" panose="020B0503020204020204" pitchFamily="34" charset="0"/>
              </a:rPr>
              <a:t>10. Leitsätze und formelhafte Vorsatzbildung</a:t>
            </a:r>
          </a:p>
        </p:txBody>
      </p:sp>
    </p:spTree>
    <p:extLst>
      <p:ext uri="{BB962C8B-B14F-4D97-AF65-F5344CB8AC3E}">
        <p14:creationId xmlns:p14="http://schemas.microsoft.com/office/powerpoint/2010/main" val="2412417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Inhaltsplatzhalter 2"/>
          <p:cNvSpPr>
            <a:spLocks noGrp="1"/>
          </p:cNvSpPr>
          <p:nvPr>
            <p:ph idx="4294967295"/>
          </p:nvPr>
        </p:nvSpPr>
        <p:spPr>
          <a:xfrm>
            <a:off x="2207568" y="620688"/>
            <a:ext cx="8229600" cy="5688632"/>
          </a:xfrm>
        </p:spPr>
        <p:txBody>
          <a:bodyPr/>
          <a:lstStyle/>
          <a:p>
            <a:pPr marL="0" indent="0">
              <a:buNone/>
            </a:pPr>
            <a:r>
              <a:rPr lang="de-DE" altLang="de-DE" sz="3200" dirty="0">
                <a:hlinkClick r:id="rId2"/>
              </a:rPr>
              <a:t>http://www.dgaehat.de/</a:t>
            </a:r>
          </a:p>
          <a:p>
            <a:pPr marL="0" indent="0">
              <a:buNone/>
            </a:pPr>
            <a:endParaRPr lang="de-DE" altLang="de-DE" dirty="0"/>
          </a:p>
          <a:p>
            <a:pPr marL="0" indent="0">
              <a:buNone/>
            </a:pPr>
            <a:r>
              <a:rPr lang="de-DE" altLang="de-DE" dirty="0"/>
              <a:t>(Deutsche Gesellschaft für ärztliche Hypnose und Autogenes Training)</a:t>
            </a:r>
          </a:p>
          <a:p>
            <a:pPr marL="0" indent="0">
              <a:buNone/>
            </a:pPr>
            <a:r>
              <a:rPr lang="de-DE" altLang="de-DE" dirty="0"/>
              <a:t>Deutsche Gesellschaft für ärztliche Entspannungsverfahren, Hypnose und Autogene Therapie</a:t>
            </a:r>
          </a:p>
          <a:p>
            <a:pPr marL="0" indent="0">
              <a:buNone/>
            </a:pPr>
            <a:endParaRPr lang="de-DE" altLang="de-DE" dirty="0">
              <a:hlinkClick r:id="" action="ppaction://noaction"/>
            </a:endParaRPr>
          </a:p>
          <a:p>
            <a:pPr marL="0" indent="0">
              <a:buNone/>
            </a:pPr>
            <a:r>
              <a:rPr lang="de-DE" altLang="de-DE" sz="3200" dirty="0">
                <a:hlinkClick r:id="" action="ppaction://noaction"/>
              </a:rPr>
              <a:t>http://www.dg-e.de/</a:t>
            </a:r>
            <a:endParaRPr lang="de-DE" altLang="de-DE" sz="3200" dirty="0"/>
          </a:p>
          <a:p>
            <a:pPr marL="0" indent="0">
              <a:buNone/>
            </a:pPr>
            <a:endParaRPr lang="de-DE" altLang="de-DE" dirty="0"/>
          </a:p>
          <a:p>
            <a:pPr marL="0" indent="0">
              <a:buNone/>
            </a:pPr>
            <a:r>
              <a:rPr lang="de-DE" altLang="de-DE" dirty="0"/>
              <a:t>Deutsche Gesellschaft für Entspannungsverfahren</a:t>
            </a:r>
          </a:p>
        </p:txBody>
      </p:sp>
    </p:spTree>
    <p:extLst>
      <p:ext uri="{BB962C8B-B14F-4D97-AF65-F5344CB8AC3E}">
        <p14:creationId xmlns:p14="http://schemas.microsoft.com/office/powerpoint/2010/main" val="3739827405"/>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Inhaltsplatzhalter 2"/>
          <p:cNvSpPr>
            <a:spLocks noGrp="1"/>
          </p:cNvSpPr>
          <p:nvPr>
            <p:ph idx="4294967295"/>
          </p:nvPr>
        </p:nvSpPr>
        <p:spPr>
          <a:xfrm>
            <a:off x="3407666" y="5359216"/>
            <a:ext cx="8229600" cy="608012"/>
          </a:xfrm>
        </p:spPr>
        <p:txBody>
          <a:bodyPr>
            <a:normAutofit/>
          </a:bodyPr>
          <a:lstStyle/>
          <a:p>
            <a:pPr marL="0" indent="0">
              <a:buNone/>
            </a:pPr>
            <a:r>
              <a:rPr lang="de-DE" altLang="de-DE" dirty="0">
                <a:hlinkClick r:id="rId3"/>
              </a:rPr>
              <a:t>https://www.zentrale-pruefstelle-praevention.de</a:t>
            </a:r>
            <a:endParaRPr lang="de-DE" altLang="de-DE" dirty="0"/>
          </a:p>
          <a:p>
            <a:pPr marL="0" indent="0">
              <a:buNone/>
            </a:pPr>
            <a:endParaRPr lang="de-DE" altLang="de-DE" dirty="0"/>
          </a:p>
        </p:txBody>
      </p:sp>
      <p:sp>
        <p:nvSpPr>
          <p:cNvPr id="5" name="AutoShape 4" descr="data:image/jpeg;base64,/9j/4AAQSkZJRgABAQAAAQABAAD/2wCEAAkGBxIQEhQUEBQVFBUVEBcXFRUUFRUXFRQVFRQWFhUUFBUYHCggGBolHBUUITEhJSkrLi4uFx8zODMsNygtLiwBCgoKDg0OGhAQGywkHyQsLCwsLCwsLCwsLCwsLCwsLCwsLCwsLCwsLCwsLCwsLCwsLCwsLCwsLCwsLCwsLCwsLP/AABEIALkA0AMBEQACEQEDEQH/xAAbAAABBQEBAAAAAAAAAAAAAAAAAQIDBAUHBv/EAEAQAAEDAQQGBQoFAwQDAAAAAAEAAhEDBBIhMQVBUVJxkRMUImGhBhUyM3OBkrGywTRCctHwI7PhU3SC0hYk8f/EABsBAAIDAQEBAAAAAAAAAAAAAAABAgMEBQYH/8QALBEAAgIBAwQCAgEFAQEBAAAAAAECAxESITEEEzJRFEEFFSIjM1JhcTSBJP/aAAwDAQACEQMRAD8A8PpzTFpFptAForgC1VgAK1UAAVXAAAOwGXJdSEI6eDFObyUHabtcH/2bRl/r1f8AsnZFY2CM/wCW6Ot9Zfvv+J37r5nZfZqaz9nto1Q0ptD+kqzF5/pXfSdns4pd21rGQ0VrfA11oqDNzxhPpOy2od1qfI+1W/ob1p++/wCJyj37fY+1X6DrT993xOR37cch2a/QG01N9/xOT+RbnOQ7VfGC5pKu+8HNe4Ne0OADjA1Ee4q6+2znOzKaa4JNNFepUqtAJdUE5S5yqdt32y5V1vOER9Zfvu+Jyj8i32HZh6DrT99/xOR37fYdqv0HWn77vicjv285Ds1+hesv33/E5HyLfY+xD0J1p++74nJq+1PkXah6DrT99/xOS79i+w7UPQdZqb7/AInJfIs9h2Yeg6zU33/E5P5FnsOzD0HWam+/4nI+RZ7Dsw9C9Zqb7/icj5Fn+Q+xD0J1l++/4nI+Rb/kLsw9B1mpvv8Aicj5FvsOzD0K20VDk9/xOT71vth2q/Q8PrbanxO+6krbfbI9uv0NfXqAwXv+I/uou+1bZJKmtrgfZbQ8vZ23em38x2jvVlF9ncWWV3UxVbwjkOn/AMVaf93W/uvX02Dek8TPkz35HgixvSxQ8kdlXytvFjf+z3iT0I0XW1hdMAf1XkQNohrjtM4rS7kU9t4HUbYwGXSey0FwGZDiScdUc0K2P2Jwl9DG2plwA5gjIHMPk54AQju1+w0SyK60syBx/qQ66eyXuBGGeQPNRdkPoahLkjdaGXIOLof2oObiCEtcVHA1GWckfSRSaD/qlw4QAeZ+RUNX8FF+ySX820WBaKYffzPSlxMGbpBwPAxkrnZDOSpQljAzrDbr2k5yRF6ZIEAyIIw1qOqKT3JaXlMkfa6d68Nby70chcgA7cU1ZBPIu3LGAZaqYJjsj+n+WcGzeb4wjuQDRIjdaqdwgCCaZA7jfkDkl3IYwPtvItqtTSXlpzi7gcO1OtEpx3wEYSK1tq33uIynDgqLJZexfCOFuQKomCYDmCSAdZTjyKXBossDSJgx3n9lt+OvszuwUWZoEwPE5R+6aqiha2S9C1p1RtgKehC1McBiROEH/CelA5MGAQZHAhSWCO5mW4dr3BYLs6jTXwNsnrGfrb9QR07/AKqFd4M5Lp/8Vaf93W/uvX1GHgeEnyZ78jwTs8Qj5I7KvlNnm/8Ap72HihFAnkEACYAgAQArnE5pt5EthEhgjKAEBkEACNgBAAgASAEAK0xjsUlyhS4NxmRiYnHHbIGriunHcySSQvQ7Y14Y6s+KlgjqYObAB7p1TghpDyxSANf5o92GOHvQkiOWIS3UCc9SMIMszdIgy2dhHIz91h6hbmqohsnrGfrb9QUen/uIL/BnJdP/AIq0/wC7rf3Xr6jDwPCT5M9+R4J2eIQ8kdlXyqfm/wDp72Hiid1Fu94gn/OfgpOC9kdcvQ11IAgXvzROEZ5/dDhH2PVL0K+k0AkOyAwwzKJQj9MNUgdTbBx1mMRiBEGO+UtEcchql6B9JsSD8vl7lLRHHItUsjKrAMjP84quUcE1LJGoksAlkYJ5ECABGQBIAQAIAEACa5B8G3ZiSBGwH/K6VeWjJJJMNcaxOs6lJZzgX0IRBg93HFDQA4wc0mNA12OOI79f8wRlBpZT0i3AfqPjrj3LNfgtrWCvZPWM/W36gq+n/uId3gzkun/xVp/3db+69fUYeB4WfJnvyPBOzxYQ8kdlXyqfm/8Ap7yHgiWrd1Z69nu8U3hgsoWKe12fccNuWaa0ibkIC2e6PH+SktOdx/ywOcGRI1zE/cKT0Y2EtQ1tyMZmM9n7pLQDUhxbTBzMa+7hghqPsFlkbIjH+YYR71FYDDJLtPaf5H+VLEQ/kJTuR2p93v8A8J4iH8gLacZmbvM8lGWnGwLUQKosBAAgAQAIAEwLlK2XWgQZAjZ4rTC/SiqVWWDrcdTR7yT8oUfkMO1gYbY7uHu/dJ3SJKsYbQ461B2SY9CGGoTmTzKWpj0jFEeCayesZ+tv1BXdP/cRVf4MzLf5PWV1Wo51IEuqvJOOJLySV66XW2x2UjmV9DRJZaK58mbJ/pN8Un1tj2bJroKU8pHtjYKe6PFcKVEc5NCseME9m0GKgJYwEDPFWw6FT3SKp9VoeGV+o090eKqfTwzwW91tZDqFPdCSojjOBux5wWH6GYGB90QTGuVfLoV29eChdQ3PQV+oU90eKpdEOMFysbQ52jGAAlkA5SDjwTfSxSy0RV+XhDeoU90eKh2IP6JuxoOoU90eKPj1+g7jDqFPdHim+mh6F3WHUKe6PFHx6/Q+4w6hT3R/Pej49foO7MOoU90Jrp4cJCdsixbdDMpEAtBJE4SrbeijVyiqrqXNZK/UKe6PFUvp6/Rb3GHUae6PFP48PQdxlk6EaKfSXWxMa5V3wYqGopXVtz0kLtGMABLIByJBx4Kl9LGO7RYr9TwhnUKe6PFLsV+iSskHUKe6PFHx4eg7kg6jT3R4o+PD0HckHUae6PFHx4eg7kg6jT3R4o+PD0HckOp2KmCCGjAhW09PFTWxCyx6GYlr9Y/9bvqK6E+SdXgiJQk/ssa2PTlZGvpFD9m9Z6vQtot33S6dh/8Ao5LqRfbUYr75OVYu5KUn9GdbLGemLG63YcDisltX9XSjXXau1kmtFKhTlhvlwHpA69kKU4UwThvkjCV08TWCdjWGzN6QkAPJwzJxwCvSg6Fq4KXqV708la2WWncbUZIaXQQc/dyVNlNagpotrsnqdbLOljTuU8HerNzEbB6XhkruocNCfsq6dT1NkRslKlTY6oHOLxPZMAa/uoOmFcE5ZeSfdnbNqOFgpsbSL8S4M24TwWdKpzxjYucpqH+y2LNRqMeaYc0sE4nPP9loVNcovC4Ke7ZCS1Y3GWWyUzSNR5cIdBjZsAVdVNbhqZO22anpiS1LJRutqS4NOF3WTx1KyVFKSl9Fatt1OJX0nZWsax9ObrwTB1Zfuq76oQw4ltNspNxkaGkbJ0lYTg0UwXHYJK0XU65rPBnpt0QeOShZrIyq910kU2iSTnCy10wsm0lsjRO6UIJvlknVaVVjjSvAsEwTMj+Aqx01zi1BcEFbOElq+yPq7RZw8k+nlOETqCXbSpTY1PNzSLelDT6Kng70TcxGwel4K3qHDtoqo19x4MVc7J0kCQAgAQAIAVuY4qyrzRCzxZ5y1+sf+t31Fa58l1XgiJRlwyxnrbJRvva3a7HhrWeqOZIydQ9MGzU0hpJoeR0bXXcJK3XdSoyxjgxVdPKUM5JbTUBdQrYAHB3ds+6nOWZRngrimoygVNIaPqOquLRIOMyIy2rPfTNzclwaKb4RgosK/wCFZ7Q/dOS//Ogh/wChsKv4RvtP3SePjpCWX1DHaTpOdTpFokNp4kasG58ipXxlKtaSNElGb1cj7KbSwNF2+0xnjA2SpV96KiuUK3sybaeGWKVnpG0OgDBgMap1/wA71ZGFfdb+yuVlnZSEspqup1RUES3siANRmNupEHNwkpoU9ClFxeSnS/Cu9p+yoj/YZe/76Ylp/DU/1n5FKePjpDg8XyF0p6mh+k/IJ3NduCFT/ckX7baQKtx/oPpgHuMnGVonalLT7RRCtuGpfTING0jRqVKZOLm9gnIxMfPwUKU6pOLJ3S7kVJDHVLS0OlrWgAyYAkd2KhKVqi8oko1Nrcid+EHtPulJ/wBBE4/+h4HaQpOfSoloJAYZjVgM+RR1EXOtaRUTULZZMlc/fg3oEACABAAgBW5jirKvNELPFnnLX6x/63fUVrnyXVeCIlF8FjPUBxGRhZM4ZnlHIhSz9jwsYHXzESY2auSet8EdCzkXpXRF4xskwn3ZLYXai3kbeMROGzUouTwS0rIXjEThs1J6npwLQslulRNwE1LocSAMYwjZxWmEHo3ZnnNa9o8DS17A4FzgWuAgTHPUlicFjIaoTecELmvbBIc2cjBHIqnE4vJcnGSwW6dnc+4TU7TwQ0GeBErQoylh6uTO7IwytPBVFN8EAOgHGJgEcMFRosSa5Rcp15X0IGPLcnFvAkJKMnHDJOUFLYfVpOwAvO7IOTsJ2BTlCTwluVxnHdjCx5MEOLtkEnkoOM3LH2WKcEtQtx5OTiQdjjB+yemx+9hKVaX0OIqOwN8wcRiYPeE/6sttyK7a/lsMcx4GIcGzrBiUmppYeSeqtvbBIxlTAAOAcYGYBlSgrMYITdW7HCwu7eBlhAgA4ySMOSl2Hu/RH5Ecr0yAUXTF0zsgzyVOh52Rc7IYywbScTAaSRqgzyRGtyeAlZFLUS17KWuugFxug4AziJyU5UvghC5NamQERgcFVKMo7MtjKMt0DcxxU6vJEbPFnnLX6x/63fUVrs5Lq/BESgyxnpysjwUMEACQAmAIAECLzWtfTYLzWw9xMnGDGQWqOJQW/Bkk3GctuSepbGEvdqNZhA1lo1wrXZFvJWq5JJf6GaQrgggXSC+QQ8uPGNSjdZmP0OiGJfY+zWpobTbLQYd2sJYScOCddsVBIV1cnNsLPVH9M32i4XXxOc64/NKE1iO/ASW725Gio1zDeugBrrsOhwmSGlutS1Re0haXF5iFSuIfDhPQMAg6xEgKMpxjnHocISbWfZI20NJcJBJpMAJcWgkDEXhl/hSjOO/vBBwkl/8ASG0WnCrBAJuAXXTMTr1qLs2eGTjXhrYW1Wgf1rrvSLIg5xMwiVq3aY41v+KaHWm0gmr2pBdTuiZkA4wE5WRzLcjGt/x2H2q1CZF26ajTIeScDu6lKViysCjU8bkNWrHT9oS4tLYdmLzsuag7MatyahnTsPfVDr4a4BzmU4JMTA7QlSdiaeORRi01qWwtWs118NcA4tZ2iYDrvpYoc4vPsioyWM8DzXYXPEtJLGAG9dBu5i8E+5HOBaJYTM621bzycNWRkYd6x3Sy8m2iKUcELcxxUa/NMnZ4NHh7fpoNq1BcOFV4zGp5C6Mqcs101/wRAdOt3DzCjKrG5Y6j3ljf0uWHFZem6fvI5t1vbZb6odo8Vq/Wv2ZvnIOpnaE/1r9h85ehepnb4I/Wv2Hzl6F6kdo5FH61+w+cvQdRO0cij9a/Y/nL0L1A7w5FD/GvhMXzo84DqB3gj9a0uQ+cvQvm87wR+tl9sPnL6QebzvBH6x+w+evQvm47w5I/Wv2L5y9B5uO8ORS/Wv2P5y9B5uO8OSP1r9i+cvQebjvDkj9bL2N9dH0Hm07w5I/XS9h85eg82neHJH65+wfXL0Hm07w5I/XP/IH1y9C+bTvBH66XsPnL0Hm07wR+tfsPnL0Hm07w5J/rX7D5q9B5sO8Ev1rX2P50X9B5sO8OSP1r5yHzlxgPNh3gj9e/YvnJfQh0cRjeGGKa6Fxecil1iksHIdK+vre3qfWVpZ3qPBFRxwPBLGdix8HaLNZRTEBX9P06rWUeWvt1PBW0hpRtLAnFLqOqjSgqociOyaYY/NUU/ka58kp9NJGjSrtdkVshdCXDM8q5LknAVpAUIyJELq8OiMJaJ/VMYLNO7Ei2NeULQtDXRGtoPMA/dSjdGTwKVTihGWxsScMJjnlt9F3JRj1MWhumRJ1kase1HDPHwR8iOQ7MmI22sMQTj3HLs/8AdvNNXRfAu00K6sQ6NV5reYmflyUZXYZJVZQ2lbGloJkEtBI2dkOPzTjfFrcTqknsPNraJknDPA7XD5tPJN9RBIFTJsVtrbkPlwH3HNL5EQdMiVjgQCMiJVsZKSISTTwxykRBACoAEACABAAUAMq5HgfkkwOI6V9fW9vU+srGz19Hgio7I8ELknLg61X0sxsyQtjmkjyjhmR4nT1v6R+BwXnvyElKTwzqdPHCJtH1sFxJ5XBpaybNjtTmlW9P1c65clNlKkj09itN8L1nSdUro/7OTbToZbW0zlV729IcCSADngTiRgcNuKyzlDVui+CeNiSkaYxaYgAa4AAge+I8FKPbTyiMnJ7EbRSjHDXm6QGlwz1fmw4quPaJvuPgkcGQX4uxEwTJIOAE8T3YqTVeMoinPJHepAAwboGBknAta/Af8RyUFKtLJJxmyZ/R3pJxEb2eoxrKm3X9sSU/oGWSmWgASIw7TsoAGM4iApKmDRF2STHVrI1wgYTHfkSR4uJRPp4tbDjdJMeyztG07ZJxOGPHBSVMCLtkSNbGAViSWyIN5eRyYgQAIAEACABAAUAMqZHgfkkxnEdK+vre3qfWVjZ66jwRVKEib4PRaQs1WdajbGbWx5yLWTNFBwPaBXI6iqZuqmi7QaQubYnw0XLc3LDVGtZWkmPB6vRZBGC9F+HT1N/RzOpwaC9D9nOIatEEkyQTGI7gR91TZVGRdGcvpCtoti6DrBzEyIjV3JdqGMCc5J5aGmxNMySZaQcsZvY5YHtHKEl0yQd5kxs4Oet148VLsRw0JWyQwWJsRjHu2EbNh8AofGjjBLvSErWKZgmTGcajOzioz6fO4424LNNsAA4wAJiJgbNS0RjpWCqTyxykRBAAgBUACABAAgAQAqAEQA2rkeB+STGcQ0r6+t7ep9ZWNnrqPBFR2R4IXJOXidZfYwdS3pLB5Jy3ZUraHa7Uqp0RkTjbgiHk+sVn4+Ei+PVNFmz6Aa3MqmP4ivOWSfWM2LMxtMQF0q6Y1LCRlnNzZ5zSnlU5ryxgy1rmdT+R7b0o2U9GmssxKnlDVce07kuTd1V0/s2xohEs2TT7w4YlUw6q+G+QlRB/R6Ww6XdIvYg61v6T8xKVmmxmO7o0o5R6BplekTT3RzMNbMIQIVAChAAgAQAIAEACABAAgAQAIAEANq+ieB+STGjiGlfX1vb1PrKxs9dR4IqPyPBC5Jy8Ttlxb1wePlyxQ1MQjiEBgzNJ6UFISq5yUUWQjk8xavKZ5waufb1ung1wo+zGfULzJ1rz989UtTOnXtEb2dYVOWSJbK6Xy3xT/wCjZ6GxV5wOGOX7Krtxc00Rl4ntrCewJ2L2XSNuqOTg3LEmWFpZSKgAQAqABAAgBEACABAAgAQAIAEANqZHgfkkxo4hpX19b29T6ysbPXUeCKj8jwQuScvE7YXLeuDx8uWNLkxEbymBmW6xipmoTgpFsZYMp+gGnJYrOkTL43YGHyf2LBZ+PyaI9TgrVvJ+pqxWV/jp/RauqRVo6AtF7siJSX4+18lnyYo9LoPyVLXB9Z5cRkNS3U/jIp5kZbutb2R61jABAXWjFRWFwc6csvIqkQFQAIwGUCP+j/4CABAAgAQIEACABAAgAQMbV9E8D8kmBxDSvr63t6n1lY2euo8EVHZHgnHknLxO0OK3Lg8fLlgmISEwGmlKQALOgeR7bKoj1EzLMEsBqJ2UgE8CbZKCkIS+NqHsCTfB5jSnl3ZaLrrXdIdZbi0GYglZLeqUODoUdBKe7MVvlraJJd0cFpIAaezuyZkmPmsE+vn9G+P42v7Ldj8rrRI6RrC2dQIJHGTiqF+VnF/yIz/HQx/E9Zo3SlK0A9GcRm1whw92viF2KOrruX8Xucm7p51PcvLSUCIAEACABAAgAQIEACBjamR4H5JMDiGlfX1vb1PrKxs9dR4IqPyPBEeScvE7YWreuDx8uWAamRHBqQDw1ADgEAKkASgY11RAFS025rBJMIeFuyUYuR4zyt8qmdXqspOJe5hAI8ceCz23QeyN3SUYnlnKqFpgiMdUd3csVleVk9BGWOD0FO3hzgcbsAEcBkufOt53JE9LS7zUF8m7MXRE3RHuyUZdPW1uQbfB0vyQs8k1AMBIk5wchG1Wfi+nat1rg5P5CxKOD1cr0RxhUAIgAQAIAEACABAgQMbVyPA/JJgcQ0r6+t7ep9ZWNnrqPBFR+R4IXJOXiduW5cHj5csVMiKCgBwQAsoACUAML0DIKxTA8h5R2GrUPZJjYs98JSWxpqkkeJ0lo6o3NpXNdcos6VVsTzdSwuBwCmrcLc3xmn9mnoywVaphrHEyMIlUyTn4l2uKX8me90J5F1nwXt6MRiXfYDPh/DSujtslh7Ix3ddCKxE6NYrI2iwMZkNZzJ2ldqimNUdETg3WubyTK0qBMQIAEZECABAAgYIAEANqZHgfkkwOIaV9fW9vU+srGz11Hgio/I8ELknLxO3rcuDx8uWKmRAIAJQAhcgY0uQA0lMCMoArvpymSyQVLG12bQfcouKZJTaK/wD47RccWDkqnTAuXUSX2a+jdDUqXosA9yI1xjwRl1E5fZqjBS+ylsHOAzUZNQWWCTbwhrXg5FVw6iufDJuqS5HK8rYIEUtL6SZZqZqPMAbZ54Y8kJZEVdH6cZVqdHjeugwWkEXmtcAcSPzRgcCFJxwJNMtHS9nBumtTmYi8JkG6RzwS0sMj6GkqL3XWVGOdiLocCZbg4RtCNLHlAdI0RT6bpGdFHrLwubPSyRgMjrZbqVGOle1kzF4gZZ8kYDJLUMtMbv2UWM4jpX19b29T6ysbPXUeCKjsjwQuScvE7cSty4PHy5YSmRElABKAEQAsIAS4mMBTQA8UksgPbSASAfICAENoRgBW2kJMZnabtghrQczjwH8C4f5u5wrxF8nR6GtSepiU7QABivMVXzW6ZqlWmzQs1ovL0XQfkW3pmYrqccFlegTysmHS0YvlRo91opljC2XMe0X7waXEtc28WkGOwR/y1qcXuRZ5zyIpOc+pU6RrgazqYLb997KTgxlQg9mHCm50ifS7yFZYyEFuehq0m9fpi6LvUq0iBEmtSJnVJgnmop7DxuYWhKZ6xSNYf0uvWt1EgEFlfpaoAqGcWuY95bhEjHUpNojhjdF2U2myWSyw26aNSpVFRrrt0E02NIkYkvJ7riTwMk607oadfpGttdCzPp1GVGlzK4Y+69onGXOpYObj2gSCICHgNz2FN00wbt2aYN0/lls3fdl7lVImjimlnDp63t6n1uWJo9bTJKCKj3CDjqQuScpxSZ29bk9jyMuWInkiLCMgEIyAoCMgODUZAcGpZAUNRkBwCWQAp5AgqFGRlK0WhrczCeUSW5Rfpyk3WqnbFFsa2zF0ppRr3hzDqiF5r8r/AFXlHV6RKKwXbLabwXAlVJcGltGnZa0a1KtWRe2SqelmnTrQNZK6tHW3Rmk8mOdcWW7ocO0M9RXq6rNUVI5044eBtCytZ6I1RJLnEDYC4kgdytbyVpYJYRkMCwjI2JCGxBd7gjIDavongfkk2MwnZniVmZ1qvBCJFq+y6Vp+jjP7ETICoAEACABAChIAQABAAgBqBkdREuCcCIrMzQhFzeoNNRI1Y5gx7U6uRIe1XR80Vseu5Dgxz5BTICIAEACAFQIQ6+H2QNH/2Q=="/>
          <p:cNvSpPr>
            <a:spLocks noChangeAspect="1" noChangeArrowheads="1"/>
          </p:cNvSpPr>
          <p:nvPr/>
        </p:nvSpPr>
        <p:spPr bwMode="auto">
          <a:xfrm>
            <a:off x="291628" y="-105953"/>
            <a:ext cx="9144001" cy="1628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rPr>
              <a:t>	Jon </a:t>
            </a:r>
            <a:r>
              <a:rPr kumimoji="0" lang="de-DE" sz="2400" b="0" i="0" u="none" strike="noStrike" kern="1200" cap="none" spc="0" normalizeH="0" baseline="0" noProof="0" dirty="0" err="1">
                <a:ln>
                  <a:noFill/>
                </a:ln>
                <a:solidFill>
                  <a:srgbClr val="003300"/>
                </a:solidFill>
                <a:effectLst/>
                <a:uLnTx/>
                <a:uFillTx/>
                <a:latin typeface="Calibri" panose="020F0502020204030204"/>
                <a:ea typeface="+mn-ea"/>
                <a:cs typeface="+mn-cs"/>
              </a:rPr>
              <a:t>Kabat</a:t>
            </a: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rPr>
              <a:t> Zinn 1991</a:t>
            </a: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rId4"/>
              </a:rPr>
              <a:t>www.youtube.com/watch?v=u4gZgnCy5ew</a:t>
            </a:r>
            <a:endPar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rId5"/>
              </a:rPr>
              <a:t>www.youtube.com/watch?v=gHO_6FSTrG4</a:t>
            </a:r>
            <a:endPar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dirty="0">
              <a:ln>
                <a:noFill/>
              </a:ln>
              <a:solidFill>
                <a:srgbClr val="003300"/>
              </a:solidFill>
              <a:effectLst/>
              <a:uLnTx/>
              <a:uFillTx/>
              <a:latin typeface="Calibri" panose="020F0502020204030204"/>
              <a:ea typeface="+mn-ea"/>
              <a:cs typeface="+mn-cs"/>
            </a:endParaRPr>
          </a:p>
        </p:txBody>
      </p:sp>
      <p:sp>
        <p:nvSpPr>
          <p:cNvPr id="6" name="Textfeld 5"/>
          <p:cNvSpPr txBox="1"/>
          <p:nvPr/>
        </p:nvSpPr>
        <p:spPr>
          <a:xfrm>
            <a:off x="1919536" y="1768688"/>
            <a:ext cx="8435850"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hlinkClick r:id="rId6"/>
              </a:rPr>
              <a:t>https://www.klett-cotta.de/downloads?sonder_download=on&amp;id=111131&amp;subsubnavi_verlag=23219</a:t>
            </a:r>
            <a:endParaRPr kumimoji="0" lang="de-DE" sz="24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3300"/>
              </a:solidFill>
              <a:effectLst/>
              <a:uLnTx/>
              <a:uFillTx/>
              <a:latin typeface="Calibri" panose="020F0502020204030204"/>
              <a:ea typeface="+mn-ea"/>
              <a:cs typeface="+mn-cs"/>
            </a:endParaRPr>
          </a:p>
        </p:txBody>
      </p:sp>
      <p:sp>
        <p:nvSpPr>
          <p:cNvPr id="7" name="Inhaltsplatzhalter 2"/>
          <p:cNvSpPr txBox="1">
            <a:spLocks/>
          </p:cNvSpPr>
          <p:nvPr/>
        </p:nvSpPr>
        <p:spPr bwMode="auto">
          <a:xfrm>
            <a:off x="2663601" y="3429000"/>
            <a:ext cx="8229600" cy="205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200">
                <a:solidFill>
                  <a:schemeClr val="tx1"/>
                </a:solidFill>
                <a:latin typeface="+mn-lt"/>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336600"/>
              </a:buClr>
              <a:buSzPct val="75000"/>
              <a:buFont typeface="Wingdings" pitchFamily="2" charset="2"/>
              <a:buNone/>
              <a:tabLst/>
              <a:defRPr/>
            </a:pPr>
            <a:r>
              <a:rPr kumimoji="0" lang="de-DE" altLang="de-DE" sz="2800" b="0" i="0" u="none" strike="noStrike" kern="0" cap="none" spc="0" normalizeH="0" baseline="0" noProof="0" dirty="0">
                <a:ln>
                  <a:noFill/>
                </a:ln>
                <a:solidFill>
                  <a:srgbClr val="003300"/>
                </a:solidFill>
                <a:effectLst/>
                <a:uLnTx/>
                <a:uFillTx/>
                <a:latin typeface="Calibri" panose="020F0502020204030204"/>
                <a:ea typeface="+mn-ea"/>
                <a:cs typeface="+mn-cs"/>
                <a:hlinkClick r:id="rId7"/>
              </a:rPr>
              <a:t>http://www.dgaehat.de</a:t>
            </a:r>
          </a:p>
          <a:p>
            <a:pPr marL="0" marR="0" lvl="0" indent="0" algn="l" defTabSz="914400" rtl="0" eaLnBrk="0" fontAlgn="base" latinLnBrk="0" hangingPunct="0">
              <a:lnSpc>
                <a:spcPct val="100000"/>
              </a:lnSpc>
              <a:spcBef>
                <a:spcPct val="20000"/>
              </a:spcBef>
              <a:spcAft>
                <a:spcPct val="0"/>
              </a:spcAft>
              <a:buClr>
                <a:srgbClr val="336600"/>
              </a:buClr>
              <a:buSzPct val="75000"/>
              <a:buFont typeface="Wingdings" pitchFamily="2" charset="2"/>
              <a:buNone/>
              <a:tabLst/>
              <a:defRPr/>
            </a:pPr>
            <a:r>
              <a:rPr kumimoji="0" lang="de-DE" altLang="de-DE" sz="2000" b="0" i="0" u="none" strike="noStrike" kern="0" cap="none" spc="0" normalizeH="0" baseline="0" noProof="0" dirty="0">
                <a:ln>
                  <a:noFill/>
                </a:ln>
                <a:solidFill>
                  <a:srgbClr val="003300"/>
                </a:solidFill>
                <a:effectLst/>
                <a:uLnTx/>
                <a:uFillTx/>
                <a:latin typeface="Calibri" panose="020F0502020204030204"/>
                <a:ea typeface="+mn-ea"/>
                <a:cs typeface="+mn-cs"/>
              </a:rPr>
              <a:t>Deutsche Gesellschaft für ärztliche Hypnose und Autogenes Training</a:t>
            </a:r>
          </a:p>
          <a:p>
            <a:pPr marL="0" marR="0" lvl="0" indent="0" algn="l" defTabSz="914400" rtl="0" eaLnBrk="0" fontAlgn="base" latinLnBrk="0" hangingPunct="0">
              <a:lnSpc>
                <a:spcPct val="100000"/>
              </a:lnSpc>
              <a:spcBef>
                <a:spcPct val="20000"/>
              </a:spcBef>
              <a:spcAft>
                <a:spcPct val="0"/>
              </a:spcAft>
              <a:buClr>
                <a:srgbClr val="336600"/>
              </a:buClr>
              <a:buSzPct val="75000"/>
              <a:buFont typeface="Wingdings" pitchFamily="2" charset="2"/>
              <a:buNone/>
              <a:tabLst/>
              <a:defRPr/>
            </a:pPr>
            <a:r>
              <a:rPr kumimoji="0" lang="de-DE" altLang="de-DE" sz="2800" b="0" i="0" u="none" strike="noStrike" kern="0" cap="none" spc="0" normalizeH="0" baseline="0" noProof="0" dirty="0">
                <a:ln>
                  <a:noFill/>
                </a:ln>
                <a:solidFill>
                  <a:srgbClr val="003300"/>
                </a:solidFill>
                <a:effectLst/>
                <a:uLnTx/>
                <a:uFillTx/>
                <a:latin typeface="Calibri" panose="020F0502020204030204"/>
                <a:ea typeface="+mn-ea"/>
                <a:cs typeface="+mn-cs"/>
                <a:hlinkClick r:id="rId7"/>
              </a:rPr>
              <a:t>http://www.dg-e.de</a:t>
            </a:r>
            <a:endParaRPr kumimoji="0" lang="de-DE" altLang="de-DE" sz="2800" b="0" i="0" u="none" strike="noStrike" kern="0" cap="none" spc="0" normalizeH="0" baseline="0" noProof="0" dirty="0">
              <a:ln>
                <a:noFill/>
              </a:ln>
              <a:solidFill>
                <a:srgbClr val="003300"/>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20000"/>
              </a:spcBef>
              <a:spcAft>
                <a:spcPct val="0"/>
              </a:spcAft>
              <a:buClr>
                <a:srgbClr val="336600"/>
              </a:buClr>
              <a:buSzPct val="75000"/>
              <a:buFont typeface="Wingdings" pitchFamily="2" charset="2"/>
              <a:buNone/>
              <a:tabLst/>
              <a:defRPr/>
            </a:pPr>
            <a:r>
              <a:rPr kumimoji="0" lang="de-DE" altLang="de-DE" sz="2000" b="0" i="0" u="none" strike="noStrike" kern="0" cap="none" spc="0" normalizeH="0" baseline="0" noProof="0" dirty="0">
                <a:ln>
                  <a:noFill/>
                </a:ln>
                <a:solidFill>
                  <a:srgbClr val="003300"/>
                </a:solidFill>
                <a:effectLst/>
                <a:uLnTx/>
                <a:uFillTx/>
                <a:latin typeface="Calibri" panose="020F0502020204030204"/>
                <a:ea typeface="+mn-ea"/>
                <a:cs typeface="+mn-cs"/>
              </a:rPr>
              <a:t>Deutsche Gesellschaft für Entspannungsverfahren</a:t>
            </a:r>
          </a:p>
        </p:txBody>
      </p:sp>
      <p:sp>
        <p:nvSpPr>
          <p:cNvPr id="2" name="Rechteck: abgerundete Ecken 1">
            <a:extLst>
              <a:ext uri="{FF2B5EF4-FFF2-40B4-BE49-F238E27FC236}">
                <a16:creationId xmlns:a16="http://schemas.microsoft.com/office/drawing/2014/main" id="{EDC1A5FD-2D07-7423-F020-954736712654}"/>
              </a:ext>
            </a:extLst>
          </p:cNvPr>
          <p:cNvSpPr/>
          <p:nvPr/>
        </p:nvSpPr>
        <p:spPr>
          <a:xfrm>
            <a:off x="1537854" y="1697182"/>
            <a:ext cx="9144001" cy="138545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90348472"/>
      </p:ext>
    </p:extLst>
  </p:cSld>
  <p:clrMapOvr>
    <a:masterClrMapping/>
  </p:clrMapOvr>
  <p:transition>
    <p:rand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de-DE" sz="3600" b="1" i="0" u="none" strike="noStrike" cap="none" normalizeH="0" baseline="0" smtClean="0">
            <a:ln>
              <a:noFill/>
            </a:ln>
            <a:solidFill>
              <a:srgbClr val="FFFF99"/>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de-DE" sz="3600" b="1" i="0" u="none" strike="noStrike" cap="none" normalizeH="0" baseline="0" smtClean="0">
            <a:ln>
              <a:noFill/>
            </a:ln>
            <a:solidFill>
              <a:srgbClr val="FFFF99"/>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de-DE" sz="3600" b="1" i="0" u="none" strike="noStrike" cap="none" normalizeH="0" baseline="0" smtClean="0">
            <a:ln>
              <a:noFill/>
            </a:ln>
            <a:solidFill>
              <a:srgbClr val="FFFF99"/>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de-DE" sz="3600" b="1" i="0" u="none" strike="noStrike" cap="none" normalizeH="0" baseline="0" smtClean="0">
            <a:ln>
              <a:noFill/>
            </a:ln>
            <a:solidFill>
              <a:srgbClr val="FFFF99"/>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Pixel">
  <a:themeElements>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fontScheme name="Pixe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2670</Words>
  <Application>Microsoft Office PowerPoint</Application>
  <PresentationFormat>Breitbild</PresentationFormat>
  <Paragraphs>482</Paragraphs>
  <Slides>58</Slides>
  <Notes>5</Notes>
  <HiddenSlides>0</HiddenSlides>
  <MMClips>0</MMClips>
  <ScaleCrop>false</ScaleCrop>
  <HeadingPairs>
    <vt:vector size="8" baseType="variant">
      <vt:variant>
        <vt:lpstr>Verwendete Schriftarten</vt:lpstr>
      </vt:variant>
      <vt:variant>
        <vt:i4>10</vt:i4>
      </vt:variant>
      <vt:variant>
        <vt:lpstr>Design</vt:lpstr>
      </vt:variant>
      <vt:variant>
        <vt:i4>9</vt:i4>
      </vt:variant>
      <vt:variant>
        <vt:lpstr>Eingebettete OLE-Server</vt:lpstr>
      </vt:variant>
      <vt:variant>
        <vt:i4>1</vt:i4>
      </vt:variant>
      <vt:variant>
        <vt:lpstr>Folientitel</vt:lpstr>
      </vt:variant>
      <vt:variant>
        <vt:i4>58</vt:i4>
      </vt:variant>
    </vt:vector>
  </HeadingPairs>
  <TitlesOfParts>
    <vt:vector size="78" baseType="lpstr">
      <vt:lpstr>Arial</vt:lpstr>
      <vt:lpstr>Arial Black</vt:lpstr>
      <vt:lpstr>Bookman Old Style</vt:lpstr>
      <vt:lpstr>Calibri</vt:lpstr>
      <vt:lpstr>Calibri Light</vt:lpstr>
      <vt:lpstr>Comic Sans MS</vt:lpstr>
      <vt:lpstr>Corbel</vt:lpstr>
      <vt:lpstr>FedraSansAltStd-Light</vt:lpstr>
      <vt:lpstr>Times New Roman</vt:lpstr>
      <vt:lpstr>Wingdings</vt:lpstr>
      <vt:lpstr>Office Theme</vt:lpstr>
      <vt:lpstr>9_Benutzerdefiniertes Design</vt:lpstr>
      <vt:lpstr>1_Benutzerdefiniertes Design</vt:lpstr>
      <vt:lpstr>Benutzerdefiniertes Design</vt:lpstr>
      <vt:lpstr>4_Standarddesign</vt:lpstr>
      <vt:lpstr>5_Standarddesign</vt:lpstr>
      <vt:lpstr>5_Office Theme</vt:lpstr>
      <vt:lpstr>1_Standarddesign</vt:lpstr>
      <vt:lpstr>8_Pixel</vt:lpstr>
      <vt:lpstr>Diagramm</vt:lpstr>
      <vt:lpstr>Autogenes Training Praxis, Methodik und Didaktik</vt:lpstr>
      <vt:lpstr>  Autogenes Training - Vorstellungsrunde             –  wie schaffe ich eine gute und vertrauensvolle Arbeitsbeziehung ?</vt:lpstr>
      <vt:lpstr>Autogenes Training (AT)</vt:lpstr>
      <vt:lpstr>PowerPoint-Präsentation</vt:lpstr>
      <vt:lpstr>  Autogenes Training Kursteil I </vt:lpstr>
      <vt:lpstr>  Autogenes Training Kursteil II  </vt:lpstr>
      <vt:lpstr>Autogenes Training – Grund und Aufbaustufe</vt:lpstr>
      <vt:lpstr>PowerPoint-Präsentation</vt:lpstr>
      <vt:lpstr>PowerPoint-Präsentation</vt:lpstr>
      <vt:lpstr>PowerPoint-Präsentation</vt:lpstr>
      <vt:lpstr>AT – erste Stunde Einführung</vt:lpstr>
      <vt:lpstr>PowerPoint-Präsentation</vt:lpstr>
      <vt:lpstr>PowerPoint-Präsentation</vt:lpstr>
      <vt:lpstr>AT – erste Stunde Einführung</vt:lpstr>
      <vt:lpstr>Autogenes Training  - Grundkonzept</vt:lpstr>
      <vt:lpstr>PowerPoint-Präsentation</vt:lpstr>
      <vt:lpstr>PowerPoint-Präsentation</vt:lpstr>
      <vt:lpstr>Entspannungsverfahren sind …</vt:lpstr>
      <vt:lpstr>PowerPoint-Präsentation</vt:lpstr>
      <vt:lpstr>PowerPoint-Präsentation</vt:lpstr>
      <vt:lpstr>PowerPoint-Präsentation</vt:lpstr>
      <vt:lpstr>Setting für die erste Übung gestalten</vt:lpstr>
      <vt:lpstr>Durchführen der Übung     Uhr im Blick haben!</vt:lpstr>
      <vt:lpstr>  Entspannungsverfahren – Erfahrungsaustausch </vt:lpstr>
      <vt:lpstr>PowerPoint-Präsentation</vt:lpstr>
      <vt:lpstr>Entspannungsverfahren – mögliche Probleme</vt:lpstr>
      <vt:lpstr>PowerPoint-Präsentation</vt:lpstr>
      <vt:lpstr>PowerPoint-Präsentation</vt:lpstr>
      <vt:lpstr>PowerPoint-Präsentation</vt:lpstr>
      <vt:lpstr>PowerPoint-Präsentation</vt:lpstr>
      <vt:lpstr>PowerPoint-Präsentation</vt:lpstr>
      <vt:lpstr>  Entspannungsverfahren – Hilfestellungen</vt:lpstr>
      <vt:lpstr>PowerPoint-Präsentation</vt:lpstr>
      <vt:lpstr>PowerPoint-Präsentation</vt:lpstr>
      <vt:lpstr>PowerPoint-Präsentation</vt:lpstr>
      <vt:lpstr>PowerPoint-Präsentation</vt:lpstr>
      <vt:lpstr>PowerPoint-Präsentation</vt:lpstr>
      <vt:lpstr>Physiologische Effekte von Entspannungsverfahren</vt:lpstr>
      <vt:lpstr>PowerPoint-Präsentation</vt:lpstr>
      <vt:lpstr>Entspannungsverfahren u. Entspannungsreaktion</vt:lpstr>
      <vt:lpstr>Entspannungsverfahren – was wirkt klinisch ?</vt:lpstr>
      <vt:lpstr>PowerPoint-Präsentation</vt:lpstr>
      <vt:lpstr>Polyvagaltheorie  nach Stephen Porges 1994</vt:lpstr>
      <vt:lpstr>PowerPoint-Präsentation</vt:lpstr>
      <vt:lpstr>Fünf Aspekte zur Bedeutung der Beziehung</vt:lpstr>
      <vt:lpstr>Aspekte zur Bedeutung der Beziehung</vt:lpstr>
      <vt:lpstr>Aufgaben des/r Therapeuten/in bei der Vermittlung eines Entspannungsverfahrens            (nach Stetter 2000)  </vt:lpstr>
      <vt:lpstr>Explorationsverhalten und Bindungsverhalten</vt:lpstr>
      <vt:lpstr>Das Toleranzfenster – Zone des optimalen Arousals</vt:lpstr>
      <vt:lpstr>PowerPoint-Präsentation</vt:lpstr>
      <vt:lpstr>Autogenes Training 2023  - how to do ….</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Claus Derra</dc:creator>
  <cp:lastModifiedBy>Claus Derra</cp:lastModifiedBy>
  <cp:revision>129</cp:revision>
  <cp:lastPrinted>2022-07-09T15:47:51Z</cp:lastPrinted>
  <dcterms:created xsi:type="dcterms:W3CDTF">2020-05-12T07:25:36Z</dcterms:created>
  <dcterms:modified xsi:type="dcterms:W3CDTF">2023-01-30T19:07:02Z</dcterms:modified>
</cp:coreProperties>
</file>